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29"/>
  </p:notesMasterIdLst>
  <p:sldIdLst>
    <p:sldId id="256" r:id="rId2"/>
    <p:sldId id="305" r:id="rId3"/>
    <p:sldId id="306" r:id="rId4"/>
    <p:sldId id="307" r:id="rId5"/>
    <p:sldId id="308" r:id="rId6"/>
    <p:sldId id="327" r:id="rId7"/>
    <p:sldId id="328" r:id="rId8"/>
    <p:sldId id="329" r:id="rId9"/>
    <p:sldId id="330" r:id="rId10"/>
    <p:sldId id="309" r:id="rId11"/>
    <p:sldId id="310" r:id="rId12"/>
    <p:sldId id="311" r:id="rId13"/>
    <p:sldId id="312" r:id="rId14"/>
    <p:sldId id="313" r:id="rId15"/>
    <p:sldId id="314" r:id="rId16"/>
    <p:sldId id="315" r:id="rId17"/>
    <p:sldId id="316" r:id="rId18"/>
    <p:sldId id="317" r:id="rId19"/>
    <p:sldId id="319" r:id="rId20"/>
    <p:sldId id="321" r:id="rId21"/>
    <p:sldId id="320" r:id="rId22"/>
    <p:sldId id="322" r:id="rId23"/>
    <p:sldId id="323" r:id="rId24"/>
    <p:sldId id="324" r:id="rId25"/>
    <p:sldId id="325" r:id="rId26"/>
    <p:sldId id="326" r:id="rId27"/>
    <p:sldId id="331" r:id="rId28"/>
  </p:sldIdLst>
  <p:sldSz cx="10693400" cy="6019800"/>
  <p:notesSz cx="10693400" cy="60198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65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633913" cy="30162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6057900" y="0"/>
            <a:ext cx="4632325" cy="301625"/>
          </a:xfrm>
          <a:prstGeom prst="rect">
            <a:avLst/>
          </a:prstGeom>
        </p:spPr>
        <p:txBody>
          <a:bodyPr vert="horz" lIns="91440" tIns="45720" rIns="91440" bIns="45720" rtlCol="0"/>
          <a:lstStyle>
            <a:lvl1pPr algn="r">
              <a:defRPr sz="1200"/>
            </a:lvl1pPr>
          </a:lstStyle>
          <a:p>
            <a:fld id="{09FD8AB3-43D1-4AAE-BB73-08FE18BCB0FC}" type="datetimeFigureOut">
              <a:rPr lang="it-IT" smtClean="0"/>
              <a:pPr/>
              <a:t>07/11/2022</a:t>
            </a:fld>
            <a:endParaRPr lang="it-IT"/>
          </a:p>
        </p:txBody>
      </p:sp>
      <p:sp>
        <p:nvSpPr>
          <p:cNvPr id="4" name="Segnaposto immagine diapositiva 3"/>
          <p:cNvSpPr>
            <a:spLocks noGrp="1" noRot="1" noChangeAspect="1"/>
          </p:cNvSpPr>
          <p:nvPr>
            <p:ph type="sldImg" idx="2"/>
          </p:nvPr>
        </p:nvSpPr>
        <p:spPr>
          <a:xfrm>
            <a:off x="3341688" y="450850"/>
            <a:ext cx="4010025" cy="22574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069975" y="2859088"/>
            <a:ext cx="8553450" cy="2709862"/>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5718175"/>
            <a:ext cx="4633913" cy="30003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6057900" y="5718175"/>
            <a:ext cx="4632325" cy="300038"/>
          </a:xfrm>
          <a:prstGeom prst="rect">
            <a:avLst/>
          </a:prstGeom>
        </p:spPr>
        <p:txBody>
          <a:bodyPr vert="horz" lIns="91440" tIns="45720" rIns="91440" bIns="45720" rtlCol="0" anchor="b"/>
          <a:lstStyle>
            <a:lvl1pPr algn="r">
              <a:defRPr sz="1200"/>
            </a:lvl1pPr>
          </a:lstStyle>
          <a:p>
            <a:fld id="{CA907312-B39D-45BD-ADE9-40E9817C0BE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623782" y="1203960"/>
            <a:ext cx="9182066" cy="160528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623781" y="2833937"/>
            <a:ext cx="9185631" cy="153839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CF4AEA75-EC5C-480D-8D87-FC947BF91628}" type="datetime1">
              <a:rPr lang="en-US" smtClean="0"/>
              <a:pPr/>
              <a:t>11/7/2022</a:t>
            </a:fld>
            <a:endParaRPr lang="en-US"/>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6F15528-21DE-4FAA-801E-634DDDAF4B2B}"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C96A6A95-8C7D-4448-A7A9-567B037C7BAE}" type="datetime1">
              <a:rPr lang="en-US" smtClean="0"/>
              <a:pPr/>
              <a:t>11/7/2022</a:t>
            </a:fld>
            <a:endParaRPr lang="en-US"/>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752715" y="802641"/>
            <a:ext cx="2406015" cy="4574770"/>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4670" y="802641"/>
            <a:ext cx="7039822" cy="457477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8CA26A78-6BFF-4E04-99CB-425896EBB8F6}" type="datetime1">
              <a:rPr lang="en-US" smtClean="0"/>
              <a:pPr/>
              <a:t>11/7/2022</a:t>
            </a:fld>
            <a:endParaRPr lang="en-US"/>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21376C0-03C7-45E8-A6AB-3EA87FBA3818}" type="datetime1">
              <a:rPr lang="en-US" smtClean="0"/>
              <a:pPr/>
              <a:t>11/7/2022</a:t>
            </a:fld>
            <a:endParaRPr lang="en-US"/>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620217" y="1155801"/>
            <a:ext cx="9089390" cy="119593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20217" y="2374094"/>
            <a:ext cx="9089390" cy="132519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6DD5CFB8-59B8-4252-9297-90C5573D0390}" type="datetime1">
              <a:rPr lang="en-US" smtClean="0"/>
              <a:pPr/>
              <a:t>11/7/2022</a:t>
            </a:fld>
            <a:endParaRPr lang="en-US"/>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6F15528-21DE-4FAA-801E-634DDDAF4B2B}"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534670" y="618033"/>
            <a:ext cx="9624060" cy="10033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34670" y="1685408"/>
            <a:ext cx="4722918" cy="3892804"/>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5435812" y="1685408"/>
            <a:ext cx="4722918" cy="3892804"/>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3A041215-F0FE-411C-8CB8-AB7CE6B89E9F}" type="datetime1">
              <a:rPr lang="en-US" smtClean="0"/>
              <a:pPr/>
              <a:t>11/7/2022</a:t>
            </a:fld>
            <a:endParaRPr lang="en-US"/>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4670" y="618033"/>
            <a:ext cx="9624060" cy="1003300"/>
          </a:xfrm>
        </p:spPr>
        <p:txBody>
          <a:bodyPr tIns="45720" anchor="b"/>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534670" y="1628495"/>
            <a:ext cx="4724775" cy="578765"/>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5432099" y="1632454"/>
            <a:ext cx="4726631" cy="574807"/>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534670" y="2207260"/>
            <a:ext cx="4724775" cy="337568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5432099" y="2207260"/>
            <a:ext cx="4726631" cy="337568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4160C146-5065-4515-B29A-3EE61F3A6C98}" type="datetime1">
              <a:rPr lang="en-US" smtClean="0"/>
              <a:pPr/>
              <a:t>11/7/2022</a:t>
            </a:fld>
            <a:endParaRPr lang="en-US"/>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534670" y="618033"/>
            <a:ext cx="9713172" cy="10033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100D5752-B785-4A65-BFA5-62CF1AC6F52E}" type="datetime1">
              <a:rPr lang="en-US" smtClean="0"/>
              <a:pPr/>
              <a:t>11/7/2022</a:t>
            </a:fld>
            <a:endParaRPr lang="en-US"/>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5432430-E4C2-4BFE-AD0E-D293AC5FD757}" type="datetime1">
              <a:rPr lang="en-US" smtClean="0"/>
              <a:pPr/>
              <a:t>11/7/2022</a:t>
            </a:fld>
            <a:endParaRPr lang="en-US"/>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02005" y="451487"/>
            <a:ext cx="3208020" cy="1020022"/>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802005" y="1471507"/>
            <a:ext cx="3208020" cy="40132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180822" y="1471507"/>
            <a:ext cx="5977908" cy="40132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23E6FBFB-ECA2-4947-A4B2-DE3765AD45B5}" type="datetime1">
              <a:rPr lang="en-US" smtClean="0"/>
              <a:pPr/>
              <a:t>11/7/2022</a:t>
            </a:fld>
            <a:endParaRPr lang="en-US"/>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6F15528-21DE-4FAA-801E-634DDDAF4B2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702172" y="972645"/>
            <a:ext cx="6148705" cy="361188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9360390" y="4704686"/>
            <a:ext cx="181788" cy="136449"/>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712893" y="1033141"/>
            <a:ext cx="2587803" cy="1389190"/>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Segnaposto testo 3"/>
          <p:cNvSpPr>
            <a:spLocks noGrp="1"/>
          </p:cNvSpPr>
          <p:nvPr>
            <p:ph type="body" sz="half" idx="2"/>
          </p:nvPr>
        </p:nvSpPr>
        <p:spPr>
          <a:xfrm>
            <a:off x="712894" y="2483044"/>
            <a:ext cx="2584238" cy="1912959"/>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446A2AD1-198A-4D1A-978F-6792CFF56FBD}" type="datetime1">
              <a:rPr lang="en-US" smtClean="0"/>
              <a:pPr/>
              <a:t>11/7/2022</a:t>
            </a:fld>
            <a:endParaRPr lang="en-US"/>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9445837" y="5579463"/>
            <a:ext cx="712893" cy="320499"/>
          </a:xfrm>
        </p:spPr>
        <p:txBody>
          <a:bodyPr/>
          <a:lstStyle/>
          <a:p>
            <a:fld id="{B6F15528-21DE-4FAA-801E-634DDDAF4B2B}" type="slidenum">
              <a:rPr lang="it-IT" smtClean="0"/>
              <a:pPr/>
              <a:t>‹N›</a:t>
            </a:fld>
            <a:endParaRPr lang="it-IT"/>
          </a:p>
        </p:txBody>
      </p:sp>
      <p:sp>
        <p:nvSpPr>
          <p:cNvPr id="3" name="Segnaposto immagine 2"/>
          <p:cNvSpPr>
            <a:spLocks noGrp="1"/>
          </p:cNvSpPr>
          <p:nvPr>
            <p:ph type="pic" idx="1"/>
          </p:nvPr>
        </p:nvSpPr>
        <p:spPr>
          <a:xfrm rot="420000">
            <a:off x="4076441" y="1052909"/>
            <a:ext cx="5400167" cy="3451352"/>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igura a mano libera 9"/>
          <p:cNvSpPr>
            <a:spLocks/>
          </p:cNvSpPr>
          <p:nvPr/>
        </p:nvSpPr>
        <p:spPr bwMode="auto">
          <a:xfrm flipV="1">
            <a:off x="-11139" y="5105682"/>
            <a:ext cx="10715678" cy="91411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5123921" y="5459625"/>
            <a:ext cx="5569479" cy="560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11139" y="-6271"/>
            <a:ext cx="10715678" cy="91411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5123921" y="-6270"/>
            <a:ext cx="5569479" cy="560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534670" y="618033"/>
            <a:ext cx="9624060" cy="10033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534670" y="1698921"/>
            <a:ext cx="9624060" cy="385267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534670" y="5579463"/>
            <a:ext cx="2495127" cy="320499"/>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DD8335-B7B8-42FC-BAD9-14C6D68BFBA2}" type="datetime1">
              <a:rPr lang="en-US" smtClean="0"/>
              <a:pPr/>
              <a:t>11/7/2022</a:t>
            </a:fld>
            <a:endParaRPr lang="en-US"/>
          </a:p>
        </p:txBody>
      </p:sp>
      <p:sp>
        <p:nvSpPr>
          <p:cNvPr id="22" name="Segnaposto piè di pagina 21"/>
          <p:cNvSpPr>
            <a:spLocks noGrp="1"/>
          </p:cNvSpPr>
          <p:nvPr>
            <p:ph type="ftr" sz="quarter" idx="3"/>
          </p:nvPr>
        </p:nvSpPr>
        <p:spPr>
          <a:xfrm>
            <a:off x="3118909" y="5579463"/>
            <a:ext cx="3920913" cy="320499"/>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9267613" y="5579463"/>
            <a:ext cx="891117" cy="320499"/>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it-IT" smtClean="0"/>
              <a:pPr/>
              <a:t>‹N›</a:t>
            </a:fld>
            <a:endParaRPr lang="it-IT"/>
          </a:p>
        </p:txBody>
      </p:sp>
      <p:grpSp>
        <p:nvGrpSpPr>
          <p:cNvPr id="2" name="Gruppo 1"/>
          <p:cNvGrpSpPr/>
          <p:nvPr/>
        </p:nvGrpSpPr>
        <p:grpSpPr>
          <a:xfrm>
            <a:off x="-22239" y="177669"/>
            <a:ext cx="10736141" cy="56987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3" name="object 3"/>
          <p:cNvSpPr txBox="1"/>
          <p:nvPr/>
        </p:nvSpPr>
        <p:spPr>
          <a:xfrm>
            <a:off x="317500" y="5143500"/>
            <a:ext cx="10058399" cy="394339"/>
          </a:xfrm>
          <a:prstGeom prst="rect">
            <a:avLst/>
          </a:prstGeom>
        </p:spPr>
        <p:txBody>
          <a:bodyPr vert="horz" wrap="square" lIns="0" tIns="123825" rIns="0" bIns="0" rtlCol="0">
            <a:spAutoFit/>
          </a:bodyPr>
          <a:lstStyle/>
          <a:p>
            <a:pPr marR="5080" algn="ctr">
              <a:lnSpc>
                <a:spcPct val="100000"/>
              </a:lnSpc>
              <a:spcBef>
                <a:spcPts val="975"/>
              </a:spcBef>
            </a:pPr>
            <a:r>
              <a:rPr lang="it-IT" sz="1750" b="1" spc="-5" dirty="0">
                <a:latin typeface="Century Gothic"/>
                <a:cs typeface="Century Gothic"/>
              </a:rPr>
              <a:t>Prof. Francesco Cannizzaro – Specialista in Pedagogia, Bioetica e Sessuologia</a:t>
            </a:r>
            <a:endParaRPr sz="1750" dirty="0">
              <a:latin typeface="Century Gothic"/>
              <a:cs typeface="Century Gothic"/>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a:t>
            </a:fld>
            <a:endParaRPr lang="it-IT"/>
          </a:p>
        </p:txBody>
      </p:sp>
      <p:sp>
        <p:nvSpPr>
          <p:cNvPr id="7" name="CasellaDiTesto 6"/>
          <p:cNvSpPr txBox="1"/>
          <p:nvPr/>
        </p:nvSpPr>
        <p:spPr>
          <a:xfrm>
            <a:off x="317500" y="4229100"/>
            <a:ext cx="10058400" cy="923330"/>
          </a:xfrm>
          <a:prstGeom prst="rect">
            <a:avLst/>
          </a:prstGeom>
          <a:solidFill>
            <a:srgbClr val="FFFF00"/>
          </a:solidFill>
          <a:ln w="25400">
            <a:solidFill>
              <a:schemeClr val="accent1"/>
            </a:solidFill>
          </a:ln>
        </p:spPr>
        <p:txBody>
          <a:bodyPr wrap="square" rtlCol="0">
            <a:spAutoFit/>
          </a:bodyPr>
          <a:lstStyle/>
          <a:p>
            <a:pPr algn="ctr"/>
            <a:r>
              <a:rPr lang="it-IT" b="1" dirty="0">
                <a:solidFill>
                  <a:srgbClr val="0070C0"/>
                </a:solidFill>
              </a:rPr>
              <a:t>C'è chi si ritira dal mondo e chi invece fa abuso di sostanze stupefacenti. Due tendenze che hanno un punto in comune: l'incapacità di gestire le emozioni e l'assenza dei genitori. Esaminiamo da vicino i fattori determinanti del disagio  adolescenziale.</a:t>
            </a:r>
            <a:endParaRPr lang="it-IT" sz="2000" dirty="0">
              <a:solidFill>
                <a:srgbClr val="0070C0"/>
              </a:solidFill>
            </a:endParaRPr>
          </a:p>
        </p:txBody>
      </p:sp>
      <p:pic>
        <p:nvPicPr>
          <p:cNvPr id="6" name="Picture 2" descr="C:\Users\Master\Desktop\1.jpg"/>
          <p:cNvPicPr>
            <a:picLocks noChangeAspect="1" noChangeArrowheads="1"/>
          </p:cNvPicPr>
          <p:nvPr/>
        </p:nvPicPr>
        <p:blipFill>
          <a:blip r:embed="rId2" cstate="print"/>
          <a:srcRect/>
          <a:stretch>
            <a:fillRect/>
          </a:stretch>
        </p:blipFill>
        <p:spPr bwMode="auto">
          <a:xfrm>
            <a:off x="3289300" y="952500"/>
            <a:ext cx="4069238" cy="3048000"/>
          </a:xfrm>
          <a:prstGeom prst="rect">
            <a:avLst/>
          </a:prstGeom>
          <a:noFill/>
          <a:ln w="25400">
            <a:solidFill>
              <a:schemeClr val="accent1"/>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10</a:t>
            </a:fld>
            <a:endParaRPr lang="it-IT"/>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spc="5" dirty="0">
                <a:solidFill>
                  <a:srgbClr val="0070C0"/>
                </a:solidFill>
              </a:rPr>
              <a:t>Fattori </a:t>
            </a:r>
            <a:r>
              <a:rPr lang="it-IT" sz="2400" b="1" spc="10" dirty="0">
                <a:solidFill>
                  <a:srgbClr val="0070C0"/>
                </a:solidFill>
              </a:rPr>
              <a:t>di disagio</a:t>
            </a:r>
            <a:r>
              <a:rPr lang="it-IT" sz="2400" b="1" spc="20" dirty="0">
                <a:solidFill>
                  <a:srgbClr val="0070C0"/>
                </a:solidFill>
              </a:rPr>
              <a:t> </a:t>
            </a:r>
            <a:r>
              <a:rPr lang="it-IT" sz="2400" b="1" spc="10" dirty="0">
                <a:solidFill>
                  <a:srgbClr val="0070C0"/>
                </a:solidFill>
              </a:rPr>
              <a:t>adolescenziale</a:t>
            </a:r>
            <a:endParaRPr lang="it-IT" sz="2400" b="1" dirty="0">
              <a:solidFill>
                <a:srgbClr val="0070C0"/>
              </a:solidFill>
            </a:endParaRPr>
          </a:p>
        </p:txBody>
      </p:sp>
      <p:sp>
        <p:nvSpPr>
          <p:cNvPr id="9" name="Freccia a destra 8"/>
          <p:cNvSpPr/>
          <p:nvPr/>
        </p:nvSpPr>
        <p:spPr>
          <a:xfrm>
            <a:off x="393700" y="1409700"/>
            <a:ext cx="4419600" cy="129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uFill>
                <a:solidFill>
                  <a:srgbClr val="000000"/>
                </a:solidFill>
              </a:uFill>
              <a:latin typeface="Century Gothic"/>
              <a:cs typeface="Century Gothic"/>
            </a:endParaRPr>
          </a:p>
          <a:p>
            <a:r>
              <a:rPr lang="it-IT" sz="2000" b="1" dirty="0">
                <a:solidFill>
                  <a:srgbClr val="FFFF00"/>
                </a:solidFill>
                <a:uFill>
                  <a:solidFill>
                    <a:srgbClr val="000000"/>
                  </a:solidFill>
                </a:uFill>
                <a:latin typeface="Century Gothic"/>
                <a:cs typeface="Century Gothic"/>
              </a:rPr>
              <a:t>Fattori socio-</a:t>
            </a:r>
            <a:r>
              <a:rPr lang="it-IT" sz="2000" b="1" spc="-40" dirty="0">
                <a:solidFill>
                  <a:srgbClr val="FFFF00"/>
                </a:solidFill>
                <a:uFill>
                  <a:solidFill>
                    <a:srgbClr val="000000"/>
                  </a:solidFill>
                </a:uFill>
                <a:latin typeface="Century Gothic"/>
                <a:cs typeface="Century Gothic"/>
              </a:rPr>
              <a:t> </a:t>
            </a:r>
            <a:r>
              <a:rPr lang="it-IT" sz="2000" b="1" dirty="0">
                <a:solidFill>
                  <a:srgbClr val="FFFF00"/>
                </a:solidFill>
                <a:uFill>
                  <a:solidFill>
                    <a:srgbClr val="000000"/>
                  </a:solidFill>
                </a:uFill>
                <a:latin typeface="Century Gothic"/>
                <a:cs typeface="Century Gothic"/>
              </a:rPr>
              <a:t>ambientali</a:t>
            </a:r>
          </a:p>
          <a:p>
            <a:pPr algn="ctr"/>
            <a:endParaRPr lang="it-IT" dirty="0"/>
          </a:p>
        </p:txBody>
      </p:sp>
      <p:sp>
        <p:nvSpPr>
          <p:cNvPr id="10" name="Freccia a destra 9"/>
          <p:cNvSpPr/>
          <p:nvPr/>
        </p:nvSpPr>
        <p:spPr>
          <a:xfrm>
            <a:off x="393700" y="2857500"/>
            <a:ext cx="4419600" cy="129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indent="-342900">
              <a:spcBef>
                <a:spcPts val="105"/>
              </a:spcBef>
            </a:pPr>
            <a:endParaRPr lang="it-IT" sz="2000" dirty="0">
              <a:uFill>
                <a:solidFill>
                  <a:srgbClr val="000000"/>
                </a:solidFill>
              </a:uFill>
              <a:latin typeface="Century Gothic"/>
              <a:cs typeface="Century Gothic"/>
            </a:endParaRPr>
          </a:p>
          <a:p>
            <a:pPr marL="355600" indent="-342900">
              <a:spcBef>
                <a:spcPts val="105"/>
              </a:spcBef>
            </a:pPr>
            <a:r>
              <a:rPr lang="it-IT" sz="2000" b="1" dirty="0">
                <a:solidFill>
                  <a:srgbClr val="FFFF00"/>
                </a:solidFill>
                <a:uFill>
                  <a:solidFill>
                    <a:srgbClr val="000000"/>
                  </a:solidFill>
                </a:uFill>
                <a:latin typeface="Century Gothic"/>
                <a:cs typeface="Century Gothic"/>
              </a:rPr>
              <a:t>Fattori psicologici e</a:t>
            </a:r>
            <a:r>
              <a:rPr lang="it-IT" sz="2000" b="1" spc="-35" dirty="0">
                <a:solidFill>
                  <a:srgbClr val="FFFF00"/>
                </a:solidFill>
                <a:uFill>
                  <a:solidFill>
                    <a:srgbClr val="000000"/>
                  </a:solidFill>
                </a:uFill>
                <a:latin typeface="Century Gothic"/>
                <a:cs typeface="Century Gothic"/>
              </a:rPr>
              <a:t> </a:t>
            </a:r>
            <a:r>
              <a:rPr lang="it-IT" sz="2000" b="1" dirty="0">
                <a:solidFill>
                  <a:srgbClr val="FFFF00"/>
                </a:solidFill>
                <a:uFill>
                  <a:solidFill>
                    <a:srgbClr val="000000"/>
                  </a:solidFill>
                </a:uFill>
                <a:latin typeface="Century Gothic"/>
                <a:cs typeface="Century Gothic"/>
              </a:rPr>
              <a:t>relazionali</a:t>
            </a:r>
            <a:endParaRPr lang="it-IT" sz="2000" b="1" dirty="0">
              <a:solidFill>
                <a:srgbClr val="FFFF00"/>
              </a:solidFill>
              <a:latin typeface="Century Gothic"/>
              <a:cs typeface="Century Gothic"/>
            </a:endParaRPr>
          </a:p>
          <a:p>
            <a:pPr algn="ctr"/>
            <a:endParaRPr lang="it-IT" dirty="0"/>
          </a:p>
        </p:txBody>
      </p:sp>
      <p:sp>
        <p:nvSpPr>
          <p:cNvPr id="11" name="Freccia a destra 10"/>
          <p:cNvSpPr/>
          <p:nvPr/>
        </p:nvSpPr>
        <p:spPr>
          <a:xfrm>
            <a:off x="393700" y="4305300"/>
            <a:ext cx="4419600" cy="129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indent="-342900">
              <a:spcBef>
                <a:spcPts val="105"/>
              </a:spcBef>
            </a:pPr>
            <a:endParaRPr lang="it-IT" dirty="0">
              <a:uFill>
                <a:solidFill>
                  <a:srgbClr val="000000"/>
                </a:solidFill>
              </a:uFill>
              <a:latin typeface="Century Gothic"/>
              <a:cs typeface="Century Gothic"/>
            </a:endParaRPr>
          </a:p>
          <a:p>
            <a:pPr marL="355600" indent="-342900">
              <a:spcBef>
                <a:spcPts val="105"/>
              </a:spcBef>
            </a:pPr>
            <a:r>
              <a:rPr lang="it-IT" sz="2000" b="1" dirty="0">
                <a:solidFill>
                  <a:srgbClr val="FFFF00"/>
                </a:solidFill>
                <a:uFill>
                  <a:solidFill>
                    <a:srgbClr val="000000"/>
                  </a:solidFill>
                </a:uFill>
                <a:latin typeface="Century Gothic"/>
                <a:cs typeface="Century Gothic"/>
              </a:rPr>
              <a:t>Fattori </a:t>
            </a:r>
            <a:r>
              <a:rPr lang="it-IT" sz="2000" b="1" dirty="0" err="1">
                <a:solidFill>
                  <a:srgbClr val="FFFF00"/>
                </a:solidFill>
                <a:uFill>
                  <a:solidFill>
                    <a:srgbClr val="000000"/>
                  </a:solidFill>
                </a:uFill>
                <a:latin typeface="Century Gothic"/>
                <a:cs typeface="Century Gothic"/>
              </a:rPr>
              <a:t>educativo-affettivi</a:t>
            </a:r>
            <a:endParaRPr lang="it-IT" b="1" dirty="0">
              <a:solidFill>
                <a:srgbClr val="FFFF00"/>
              </a:solidFill>
              <a:latin typeface="Century Gothic"/>
              <a:cs typeface="Century Gothic"/>
            </a:endParaRPr>
          </a:p>
          <a:p>
            <a:pPr algn="ctr"/>
            <a:endParaRPr lang="it-IT" dirty="0"/>
          </a:p>
        </p:txBody>
      </p:sp>
      <p:pic>
        <p:nvPicPr>
          <p:cNvPr id="5122" name="Picture 2" descr="C:\Users\Master\Desktop\5.jpg"/>
          <p:cNvPicPr>
            <a:picLocks noChangeAspect="1" noChangeArrowheads="1"/>
          </p:cNvPicPr>
          <p:nvPr/>
        </p:nvPicPr>
        <p:blipFill>
          <a:blip r:embed="rId2" cstate="print"/>
          <a:srcRect r="31034"/>
          <a:stretch>
            <a:fillRect/>
          </a:stretch>
        </p:blipFill>
        <p:spPr bwMode="auto">
          <a:xfrm>
            <a:off x="5041900" y="2247900"/>
            <a:ext cx="5506064" cy="24384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grpId="0" nodeType="clickEffect">
                                  <p:stCondLst>
                                    <p:cond delay="0"/>
                                  </p:stCondLst>
                                  <p:iterate type="lt">
                                    <p:tmPct val="10000"/>
                                  </p:iterate>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9"/>
                                        </p:tgtEl>
                                        <p:attrNameLst>
                                          <p:attrName>ppt_y</p:attrName>
                                        </p:attrNameLst>
                                      </p:cBhvr>
                                      <p:tavLst>
                                        <p:tav tm="0">
                                          <p:val>
                                            <p:strVal val="#ppt_y"/>
                                          </p:val>
                                        </p:tav>
                                        <p:tav tm="100000">
                                          <p:val>
                                            <p:strVal val="#ppt_y"/>
                                          </p:val>
                                        </p:tav>
                                      </p:tavLst>
                                    </p:anim>
                                    <p:anim calcmode="lin" valueType="num">
                                      <p:cBhvr>
                                        <p:cTn id="22"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grpId="0" nodeType="clickEffect">
                                  <p:stCondLst>
                                    <p:cond delay="0"/>
                                  </p:stCondLst>
                                  <p:iterate type="lt">
                                    <p:tmPct val="10000"/>
                                  </p:iterate>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10"/>
                                        </p:tgtEl>
                                        <p:attrNameLst>
                                          <p:attrName>ppt_y</p:attrName>
                                        </p:attrNameLst>
                                      </p:cBhvr>
                                      <p:tavLst>
                                        <p:tav tm="0">
                                          <p:val>
                                            <p:strVal val="#ppt_y"/>
                                          </p:val>
                                        </p:tav>
                                        <p:tav tm="100000">
                                          <p:val>
                                            <p:strVal val="#ppt_y"/>
                                          </p:val>
                                        </p:tav>
                                      </p:tavLst>
                                    </p:anim>
                                    <p:anim calcmode="lin" valueType="num">
                                      <p:cBhvr>
                                        <p:cTn id="31"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41" presetClass="entr" presetSubtype="0" fill="hold" grpId="0" nodeType="clickEffect">
                                  <p:stCondLst>
                                    <p:cond delay="0"/>
                                  </p:stCondLst>
                                  <p:iterate type="lt">
                                    <p:tmPct val="10000"/>
                                  </p:iterate>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9" dur="500" fill="hold"/>
                                        <p:tgtEl>
                                          <p:spTgt spid="11"/>
                                        </p:tgtEl>
                                        <p:attrNameLst>
                                          <p:attrName>ppt_y</p:attrName>
                                        </p:attrNameLst>
                                      </p:cBhvr>
                                      <p:tavLst>
                                        <p:tav tm="0">
                                          <p:val>
                                            <p:strVal val="#ppt_y"/>
                                          </p:val>
                                        </p:tav>
                                        <p:tav tm="100000">
                                          <p:val>
                                            <p:strVal val="#ppt_y"/>
                                          </p:val>
                                        </p:tav>
                                      </p:tavLst>
                                    </p:anim>
                                    <p:anim calcmode="lin" valueType="num">
                                      <p:cBhvr>
                                        <p:cTn id="40"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1"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2"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11</a:t>
            </a:fld>
            <a:endParaRPr lang="it-IT"/>
          </a:p>
        </p:txBody>
      </p:sp>
      <p:sp>
        <p:nvSpPr>
          <p:cNvPr id="7" name="CasellaDiTesto 6"/>
          <p:cNvSpPr txBox="1"/>
          <p:nvPr/>
        </p:nvSpPr>
        <p:spPr>
          <a:xfrm>
            <a:off x="317500" y="1485900"/>
            <a:ext cx="10058400" cy="3785652"/>
          </a:xfrm>
          <a:prstGeom prst="rect">
            <a:avLst/>
          </a:prstGeom>
          <a:solidFill>
            <a:srgbClr val="FFFF00"/>
          </a:solidFill>
          <a:ln w="25400">
            <a:solidFill>
              <a:schemeClr val="accent1"/>
            </a:solidFill>
          </a:ln>
        </p:spPr>
        <p:txBody>
          <a:bodyPr wrap="square" rtlCol="0">
            <a:spAutoFit/>
          </a:bodyPr>
          <a:lstStyle/>
          <a:p>
            <a:pPr marL="12700" marR="5715" algn="ctr">
              <a:lnSpc>
                <a:spcPct val="100000"/>
              </a:lnSpc>
            </a:pPr>
            <a:r>
              <a:rPr lang="it-IT" sz="2000" b="1" spc="-5" dirty="0">
                <a:solidFill>
                  <a:srgbClr val="FF0000"/>
                </a:solidFill>
                <a:latin typeface="Century Gothic"/>
                <a:cs typeface="Century Gothic"/>
              </a:rPr>
              <a:t>Condizioni di marginalità sociale sono spesso determinate  </a:t>
            </a:r>
            <a:r>
              <a:rPr lang="it-IT" sz="2000" b="1" dirty="0">
                <a:solidFill>
                  <a:srgbClr val="FF0000"/>
                </a:solidFill>
                <a:latin typeface="Century Gothic"/>
                <a:cs typeface="Century Gothic"/>
              </a:rPr>
              <a:t>da</a:t>
            </a:r>
            <a:r>
              <a:rPr lang="it-IT" sz="2000" b="1" spc="-10" dirty="0">
                <a:solidFill>
                  <a:srgbClr val="FF0000"/>
                </a:solidFill>
                <a:latin typeface="Century Gothic"/>
                <a:cs typeface="Century Gothic"/>
              </a:rPr>
              <a:t> </a:t>
            </a:r>
            <a:r>
              <a:rPr lang="it-IT" sz="2000" b="1" spc="-5" dirty="0">
                <a:solidFill>
                  <a:srgbClr val="FF0000"/>
                </a:solidFill>
                <a:latin typeface="Century Gothic"/>
                <a:cs typeface="Century Gothic"/>
              </a:rPr>
              <a:t>variabili:</a:t>
            </a:r>
          </a:p>
          <a:p>
            <a:pPr marL="12700" marR="5715" algn="ctr">
              <a:lnSpc>
                <a:spcPct val="100000"/>
              </a:lnSpc>
            </a:pPr>
            <a:endParaRPr lang="it-IT" sz="2000" b="1" dirty="0">
              <a:solidFill>
                <a:srgbClr val="FF0000"/>
              </a:solidFill>
              <a:latin typeface="Century Gothic"/>
              <a:cs typeface="Century Gothic"/>
            </a:endParaRPr>
          </a:p>
          <a:p>
            <a:pPr marL="313690" marR="5080" indent="-300990" algn="just">
              <a:lnSpc>
                <a:spcPct val="100000"/>
              </a:lnSpc>
              <a:spcBef>
                <a:spcPts val="10"/>
              </a:spcBef>
              <a:buSzPct val="78571"/>
              <a:buFont typeface="Arial"/>
              <a:buChar char="•"/>
              <a:tabLst>
                <a:tab pos="313690" algn="l"/>
              </a:tabLst>
            </a:pPr>
            <a:r>
              <a:rPr lang="it-IT" sz="2000" b="1" spc="-5" dirty="0">
                <a:solidFill>
                  <a:srgbClr val="FF0000"/>
                </a:solidFill>
                <a:latin typeface="Century Gothic"/>
                <a:cs typeface="Century Gothic"/>
              </a:rPr>
              <a:t>Economiche.</a:t>
            </a:r>
            <a:r>
              <a:rPr lang="it-IT" sz="2000" b="1" spc="570" dirty="0">
                <a:solidFill>
                  <a:srgbClr val="FF0000"/>
                </a:solidFill>
                <a:latin typeface="Century Gothic"/>
                <a:cs typeface="Century Gothic"/>
              </a:rPr>
              <a:t> </a:t>
            </a:r>
            <a:r>
              <a:rPr lang="it-IT" sz="2000" dirty="0">
                <a:latin typeface="Century Gothic"/>
                <a:cs typeface="Century Gothic"/>
              </a:rPr>
              <a:t>La </a:t>
            </a:r>
            <a:r>
              <a:rPr lang="it-IT" sz="2000" spc="-5" dirty="0">
                <a:latin typeface="Century Gothic"/>
                <a:cs typeface="Century Gothic"/>
              </a:rPr>
              <a:t>precarietà  economica,  la  disoccupazione, le condizioni abitative suburbane, spazi  fatiscenti, luoghi di aggregazione spogli determinano un  contesto socio-familiare carico d'ansia </a:t>
            </a:r>
            <a:r>
              <a:rPr lang="it-IT" sz="2000" dirty="0">
                <a:latin typeface="Century Gothic"/>
                <a:cs typeface="Century Gothic"/>
              </a:rPr>
              <a:t>e </a:t>
            </a:r>
            <a:r>
              <a:rPr lang="it-IT" sz="2000" spc="-5" dirty="0">
                <a:latin typeface="Century Gothic"/>
                <a:cs typeface="Century Gothic"/>
              </a:rPr>
              <a:t>di  preoccupazione </a:t>
            </a:r>
            <a:r>
              <a:rPr lang="it-IT" sz="2000" dirty="0">
                <a:latin typeface="Century Gothic"/>
                <a:cs typeface="Century Gothic"/>
              </a:rPr>
              <a:t>con </a:t>
            </a:r>
            <a:r>
              <a:rPr lang="it-IT" sz="2000" spc="-5" dirty="0">
                <a:latin typeface="Century Gothic"/>
                <a:cs typeface="Century Gothic"/>
              </a:rPr>
              <a:t>frequenti dinamiche</a:t>
            </a:r>
            <a:r>
              <a:rPr lang="it-IT" sz="2000" spc="-15" dirty="0">
                <a:latin typeface="Century Gothic"/>
                <a:cs typeface="Century Gothic"/>
              </a:rPr>
              <a:t> </a:t>
            </a:r>
            <a:r>
              <a:rPr lang="it-IT" sz="2000" spc="-5" dirty="0">
                <a:latin typeface="Century Gothic"/>
                <a:cs typeface="Century Gothic"/>
              </a:rPr>
              <a:t>aggressive.</a:t>
            </a:r>
          </a:p>
          <a:p>
            <a:pPr marL="313690" marR="5080" indent="-300990" algn="just">
              <a:lnSpc>
                <a:spcPct val="100000"/>
              </a:lnSpc>
              <a:spcBef>
                <a:spcPts val="10"/>
              </a:spcBef>
              <a:buSzPct val="78571"/>
              <a:buFont typeface="Arial"/>
              <a:buChar char="•"/>
              <a:tabLst>
                <a:tab pos="313690" algn="l"/>
              </a:tabLst>
            </a:pPr>
            <a:r>
              <a:rPr lang="it-IT" sz="2000" b="1" spc="-5" dirty="0">
                <a:solidFill>
                  <a:srgbClr val="FF0000"/>
                </a:solidFill>
                <a:latin typeface="Century Gothic"/>
                <a:cs typeface="Century Gothic"/>
              </a:rPr>
              <a:t>Culturali. </a:t>
            </a:r>
            <a:r>
              <a:rPr lang="it-IT" sz="2000" spc="-5" dirty="0">
                <a:latin typeface="Century Gothic"/>
                <a:cs typeface="Century Gothic"/>
              </a:rPr>
              <a:t>L’accentuazione della diversità culturale provoca emarginazione e produce frustrazione e reazioni violente.</a:t>
            </a:r>
          </a:p>
          <a:p>
            <a:pPr marL="313690" marR="5080" indent="-300990" algn="just">
              <a:spcBef>
                <a:spcPts val="10"/>
              </a:spcBef>
              <a:buSzPct val="78571"/>
              <a:buFont typeface="Arial"/>
              <a:buChar char="•"/>
              <a:tabLst>
                <a:tab pos="313690" algn="l"/>
              </a:tabLst>
            </a:pPr>
            <a:r>
              <a:rPr lang="it-IT" sz="2000" b="1" spc="-5" dirty="0">
                <a:solidFill>
                  <a:srgbClr val="FF0000"/>
                </a:solidFill>
                <a:latin typeface="Century Gothic"/>
                <a:cs typeface="Century Gothic"/>
              </a:rPr>
              <a:t>Sociale. </a:t>
            </a:r>
            <a:r>
              <a:rPr lang="it-IT" sz="2000" spc="-5" dirty="0">
                <a:latin typeface="Century Gothic"/>
                <a:cs typeface="Century Gothic"/>
              </a:rPr>
              <a:t>In una società complessa </a:t>
            </a:r>
            <a:r>
              <a:rPr lang="it-IT" sz="2000" dirty="0">
                <a:latin typeface="Century Gothic"/>
                <a:cs typeface="Century Gothic"/>
              </a:rPr>
              <a:t>i </a:t>
            </a:r>
            <a:r>
              <a:rPr lang="it-IT" sz="2000" spc="-5" dirty="0">
                <a:latin typeface="Century Gothic"/>
                <a:cs typeface="Century Gothic"/>
              </a:rPr>
              <a:t>termini di riferimento si  modificano velocemente: il fare sembra predominare sul  pensare, l'avere sull'essere, la gratificazione personale  sulla qualità delle relazioni. </a:t>
            </a:r>
            <a:r>
              <a:rPr lang="it-IT" sz="2000" dirty="0">
                <a:latin typeface="Century Gothic"/>
                <a:cs typeface="Century Gothic"/>
              </a:rPr>
              <a:t>I </a:t>
            </a:r>
            <a:r>
              <a:rPr lang="it-IT" sz="2000" spc="-5" dirty="0">
                <a:latin typeface="Century Gothic"/>
                <a:cs typeface="Century Gothic"/>
              </a:rPr>
              <a:t>processi di socializzazione </a:t>
            </a:r>
            <a:r>
              <a:rPr lang="it-IT" sz="2000" dirty="0">
                <a:latin typeface="Century Gothic"/>
                <a:cs typeface="Century Gothic"/>
              </a:rPr>
              <a:t>e  </a:t>
            </a:r>
            <a:r>
              <a:rPr lang="it-IT" sz="2000" spc="-5" dirty="0">
                <a:latin typeface="Century Gothic"/>
                <a:cs typeface="Century Gothic"/>
              </a:rPr>
              <a:t>di identificazione diventano più</a:t>
            </a:r>
            <a:r>
              <a:rPr lang="it-IT" sz="2000" spc="-35" dirty="0">
                <a:latin typeface="Century Gothic"/>
                <a:cs typeface="Century Gothic"/>
              </a:rPr>
              <a:t> </a:t>
            </a:r>
            <a:r>
              <a:rPr lang="it-IT" sz="2000" spc="-5" dirty="0">
                <a:latin typeface="Century Gothic"/>
                <a:cs typeface="Century Gothic"/>
              </a:rPr>
              <a:t>difficili.</a:t>
            </a:r>
            <a:endParaRPr lang="it-IT"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marL="12700" algn="ctr">
              <a:lnSpc>
                <a:spcPct val="100000"/>
              </a:lnSpc>
              <a:spcBef>
                <a:spcPts val="105"/>
              </a:spcBef>
            </a:pPr>
            <a:r>
              <a:rPr lang="it-IT" sz="2400" b="1" dirty="0">
                <a:solidFill>
                  <a:srgbClr val="0070C0"/>
                </a:solidFill>
                <a:uFill>
                  <a:solidFill>
                    <a:srgbClr val="000000"/>
                  </a:solidFill>
                </a:uFill>
                <a:latin typeface="Century Gothic"/>
                <a:cs typeface="Century Gothic"/>
              </a:rPr>
              <a:t>Fattori socio-ambientali</a:t>
            </a:r>
            <a:endParaRPr lang="it-IT" sz="2400" b="1" dirty="0">
              <a:solidFill>
                <a:srgbClr val="0070C0"/>
              </a:solidFill>
              <a:latin typeface="Century Gothic"/>
              <a:cs typeface="Century Goth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12</a:t>
            </a:fld>
            <a:endParaRPr lang="it-IT"/>
          </a:p>
        </p:txBody>
      </p:sp>
      <p:sp>
        <p:nvSpPr>
          <p:cNvPr id="7" name="CasellaDiTesto 6"/>
          <p:cNvSpPr txBox="1"/>
          <p:nvPr/>
        </p:nvSpPr>
        <p:spPr>
          <a:xfrm>
            <a:off x="5118100" y="1714500"/>
            <a:ext cx="5257800" cy="3539430"/>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880"/>
              </a:spcBef>
            </a:pPr>
            <a:r>
              <a:rPr lang="it-IT" sz="3200" b="1" spc="-5" dirty="0">
                <a:solidFill>
                  <a:srgbClr val="FF0000"/>
                </a:solidFill>
                <a:latin typeface="Century Gothic"/>
                <a:cs typeface="Century Gothic"/>
              </a:rPr>
              <a:t>Il passaggio </a:t>
            </a:r>
            <a:r>
              <a:rPr lang="it-IT" sz="3200" spc="-5" dirty="0">
                <a:latin typeface="Century Gothic"/>
                <a:cs typeface="Century Gothic"/>
              </a:rPr>
              <a:t>dall’infanzia all’età adulta esprime sempre  </a:t>
            </a:r>
            <a:r>
              <a:rPr lang="it-IT" sz="3200" dirty="0">
                <a:latin typeface="Century Gothic"/>
                <a:cs typeface="Century Gothic"/>
              </a:rPr>
              <a:t>una </a:t>
            </a:r>
            <a:r>
              <a:rPr lang="it-IT" sz="3200" spc="-5" dirty="0">
                <a:latin typeface="Century Gothic"/>
                <a:cs typeface="Century Gothic"/>
              </a:rPr>
              <a:t>sofferenza psichica </a:t>
            </a:r>
            <a:r>
              <a:rPr lang="it-IT" sz="3200" dirty="0">
                <a:latin typeface="Century Gothic"/>
                <a:cs typeface="Century Gothic"/>
              </a:rPr>
              <a:t>come </a:t>
            </a:r>
            <a:r>
              <a:rPr lang="it-IT" sz="3200" spc="-5" dirty="0">
                <a:latin typeface="Century Gothic"/>
                <a:cs typeface="Century Gothic"/>
              </a:rPr>
              <a:t>risultato di </a:t>
            </a:r>
            <a:r>
              <a:rPr lang="it-IT" sz="3200" dirty="0">
                <a:latin typeface="Century Gothic"/>
                <a:cs typeface="Century Gothic"/>
              </a:rPr>
              <a:t>una </a:t>
            </a:r>
            <a:r>
              <a:rPr lang="it-IT" sz="3200" spc="-5" dirty="0">
                <a:latin typeface="Century Gothic"/>
                <a:cs typeface="Century Gothic"/>
              </a:rPr>
              <a:t>lotta tra il  desiderio di </a:t>
            </a:r>
            <a:r>
              <a:rPr lang="it-IT" sz="3200" dirty="0">
                <a:latin typeface="Century Gothic"/>
                <a:cs typeface="Century Gothic"/>
              </a:rPr>
              <a:t>andare </a:t>
            </a:r>
            <a:r>
              <a:rPr lang="it-IT" sz="3200" spc="-5" dirty="0">
                <a:latin typeface="Century Gothic"/>
                <a:cs typeface="Century Gothic"/>
              </a:rPr>
              <a:t>avanti </a:t>
            </a:r>
            <a:r>
              <a:rPr lang="it-IT" sz="3200" dirty="0">
                <a:latin typeface="Century Gothic"/>
                <a:cs typeface="Century Gothic"/>
              </a:rPr>
              <a:t>e </a:t>
            </a:r>
            <a:r>
              <a:rPr lang="it-IT" sz="3200" spc="-5" dirty="0">
                <a:latin typeface="Century Gothic"/>
                <a:cs typeface="Century Gothic"/>
              </a:rPr>
              <a:t>quello di restare</a:t>
            </a:r>
            <a:r>
              <a:rPr lang="it-IT" sz="3200" spc="5" dirty="0">
                <a:latin typeface="Century Gothic"/>
                <a:cs typeface="Century Gothic"/>
              </a:rPr>
              <a:t> </a:t>
            </a:r>
            <a:r>
              <a:rPr lang="it-IT" sz="3200" spc="-5" dirty="0">
                <a:latin typeface="Century Gothic"/>
                <a:cs typeface="Century Gothic"/>
              </a:rPr>
              <a:t>bambino.</a:t>
            </a:r>
            <a:endParaRPr lang="it-IT" sz="3200"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marL="306070" indent="-294005" algn="ctr">
              <a:lnSpc>
                <a:spcPct val="100000"/>
              </a:lnSpc>
              <a:spcBef>
                <a:spcPts val="980"/>
              </a:spcBef>
              <a:tabLst>
                <a:tab pos="306705" algn="l"/>
              </a:tabLst>
            </a:pPr>
            <a:r>
              <a:rPr lang="it-IT" sz="2400" b="1" dirty="0">
                <a:solidFill>
                  <a:srgbClr val="0070C0"/>
                </a:solidFill>
                <a:uFill>
                  <a:solidFill>
                    <a:srgbClr val="000000"/>
                  </a:solidFill>
                </a:uFill>
                <a:latin typeface="Century Gothic"/>
                <a:cs typeface="Century Gothic"/>
              </a:rPr>
              <a:t>Fattori psicologici e</a:t>
            </a:r>
            <a:r>
              <a:rPr lang="it-IT" sz="2400" b="1" spc="-35" dirty="0">
                <a:solidFill>
                  <a:srgbClr val="0070C0"/>
                </a:solidFill>
                <a:uFill>
                  <a:solidFill>
                    <a:srgbClr val="000000"/>
                  </a:solidFill>
                </a:uFill>
                <a:latin typeface="Century Gothic"/>
                <a:cs typeface="Century Gothic"/>
              </a:rPr>
              <a:t> </a:t>
            </a:r>
            <a:r>
              <a:rPr lang="it-IT" sz="2400" b="1" dirty="0">
                <a:solidFill>
                  <a:srgbClr val="0070C0"/>
                </a:solidFill>
                <a:uFill>
                  <a:solidFill>
                    <a:srgbClr val="000000"/>
                  </a:solidFill>
                </a:uFill>
                <a:latin typeface="Century Gothic"/>
                <a:cs typeface="Century Gothic"/>
              </a:rPr>
              <a:t>relazionali</a:t>
            </a:r>
            <a:endParaRPr lang="it-IT" sz="2400" b="1" dirty="0">
              <a:solidFill>
                <a:srgbClr val="0070C0"/>
              </a:solidFill>
              <a:latin typeface="Century Gothic"/>
              <a:cs typeface="Century Gothic"/>
            </a:endParaRPr>
          </a:p>
        </p:txBody>
      </p:sp>
      <p:pic>
        <p:nvPicPr>
          <p:cNvPr id="6146" name="Picture 2" descr="C:\Users\Master\Desktop\6.jpg"/>
          <p:cNvPicPr>
            <a:picLocks noChangeAspect="1" noChangeArrowheads="1"/>
          </p:cNvPicPr>
          <p:nvPr/>
        </p:nvPicPr>
        <p:blipFill>
          <a:blip r:embed="rId2" cstate="print"/>
          <a:srcRect/>
          <a:stretch>
            <a:fillRect/>
          </a:stretch>
        </p:blipFill>
        <p:spPr bwMode="auto">
          <a:xfrm>
            <a:off x="1079500" y="1409700"/>
            <a:ext cx="3265714" cy="4114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13</a:t>
            </a:fld>
            <a:endParaRPr lang="it-IT"/>
          </a:p>
        </p:txBody>
      </p:sp>
      <p:sp>
        <p:nvSpPr>
          <p:cNvPr id="7" name="CasellaDiTesto 6"/>
          <p:cNvSpPr txBox="1"/>
          <p:nvPr/>
        </p:nvSpPr>
        <p:spPr>
          <a:xfrm>
            <a:off x="317500" y="1866900"/>
            <a:ext cx="6019800" cy="3539430"/>
          </a:xfrm>
          <a:prstGeom prst="rect">
            <a:avLst/>
          </a:prstGeom>
          <a:solidFill>
            <a:srgbClr val="FFFF00"/>
          </a:solidFill>
          <a:ln w="25400">
            <a:solidFill>
              <a:schemeClr val="accent1"/>
            </a:solidFill>
          </a:ln>
        </p:spPr>
        <p:txBody>
          <a:bodyPr wrap="square" rtlCol="0">
            <a:spAutoFit/>
          </a:bodyPr>
          <a:lstStyle/>
          <a:p>
            <a:pPr marL="12700" marR="5080">
              <a:lnSpc>
                <a:spcPct val="100000"/>
              </a:lnSpc>
              <a:spcBef>
                <a:spcPts val="885"/>
              </a:spcBef>
            </a:pPr>
            <a:r>
              <a:rPr lang="it-IT" sz="3200" b="1" dirty="0">
                <a:solidFill>
                  <a:srgbClr val="FF0000"/>
                </a:solidFill>
                <a:latin typeface="Century Gothic"/>
                <a:cs typeface="Century Gothic"/>
              </a:rPr>
              <a:t>La </a:t>
            </a:r>
            <a:r>
              <a:rPr lang="it-IT" sz="3200" b="1" spc="-5" dirty="0">
                <a:solidFill>
                  <a:srgbClr val="FF0000"/>
                </a:solidFill>
                <a:latin typeface="Century Gothic"/>
                <a:cs typeface="Century Gothic"/>
              </a:rPr>
              <a:t>solitudine </a:t>
            </a:r>
            <a:r>
              <a:rPr lang="it-IT" sz="3200" spc="-5" dirty="0">
                <a:latin typeface="Century Gothic"/>
                <a:cs typeface="Century Gothic"/>
              </a:rPr>
              <a:t>degli adolescenti </a:t>
            </a:r>
            <a:r>
              <a:rPr lang="it-IT" sz="3200" dirty="0">
                <a:latin typeface="Century Gothic"/>
                <a:cs typeface="Century Gothic"/>
              </a:rPr>
              <a:t>è </a:t>
            </a:r>
            <a:r>
              <a:rPr lang="it-IT" sz="3200" spc="-5" dirty="0">
                <a:latin typeface="Century Gothic"/>
                <a:cs typeface="Century Gothic"/>
              </a:rPr>
              <a:t>anche innescata  dall'allentamento dei rapporti educativi, sia per la difficoltà  di relazionarsi </a:t>
            </a:r>
            <a:r>
              <a:rPr lang="it-IT" sz="3200" dirty="0">
                <a:latin typeface="Century Gothic"/>
                <a:cs typeface="Century Gothic"/>
              </a:rPr>
              <a:t>con </a:t>
            </a:r>
            <a:r>
              <a:rPr lang="it-IT" sz="3200" spc="-5" dirty="0">
                <a:latin typeface="Century Gothic"/>
                <a:cs typeface="Century Gothic"/>
              </a:rPr>
              <a:t>loro, sia per la frequente conflittualità </a:t>
            </a:r>
            <a:r>
              <a:rPr lang="it-IT" sz="3200" spc="570" dirty="0">
                <a:latin typeface="Century Gothic"/>
                <a:cs typeface="Century Gothic"/>
              </a:rPr>
              <a:t> </a:t>
            </a:r>
            <a:r>
              <a:rPr lang="it-IT" sz="3200" spc="-5" dirty="0">
                <a:latin typeface="Century Gothic"/>
                <a:cs typeface="Century Gothic"/>
              </a:rPr>
              <a:t>generazionale.</a:t>
            </a:r>
            <a:endParaRPr lang="it-IT" sz="3200"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marL="306070" indent="-294005" algn="ctr">
              <a:lnSpc>
                <a:spcPct val="100000"/>
              </a:lnSpc>
              <a:spcBef>
                <a:spcPts val="885"/>
              </a:spcBef>
              <a:tabLst>
                <a:tab pos="306705" algn="l"/>
              </a:tabLst>
            </a:pPr>
            <a:r>
              <a:rPr lang="it-IT" sz="2400" b="1" dirty="0">
                <a:solidFill>
                  <a:srgbClr val="0070C0"/>
                </a:solidFill>
                <a:uFill>
                  <a:solidFill>
                    <a:srgbClr val="000000"/>
                  </a:solidFill>
                </a:uFill>
                <a:latin typeface="Century Gothic"/>
                <a:cs typeface="Century Gothic"/>
              </a:rPr>
              <a:t>Fattori educativo-</a:t>
            </a:r>
            <a:r>
              <a:rPr lang="it-IT" sz="2400" b="1" spc="-30" dirty="0">
                <a:solidFill>
                  <a:srgbClr val="0070C0"/>
                </a:solidFill>
                <a:uFill>
                  <a:solidFill>
                    <a:srgbClr val="000000"/>
                  </a:solidFill>
                </a:uFill>
                <a:latin typeface="Century Gothic"/>
                <a:cs typeface="Century Gothic"/>
              </a:rPr>
              <a:t> </a:t>
            </a:r>
            <a:r>
              <a:rPr lang="it-IT" sz="2400" b="1" dirty="0">
                <a:solidFill>
                  <a:srgbClr val="0070C0"/>
                </a:solidFill>
                <a:uFill>
                  <a:solidFill>
                    <a:srgbClr val="000000"/>
                  </a:solidFill>
                </a:uFill>
                <a:latin typeface="Century Gothic"/>
                <a:cs typeface="Century Gothic"/>
              </a:rPr>
              <a:t>affettivi</a:t>
            </a:r>
            <a:endParaRPr lang="it-IT" sz="2400" b="1" dirty="0">
              <a:solidFill>
                <a:srgbClr val="0070C0"/>
              </a:solidFill>
              <a:latin typeface="Century Gothic"/>
              <a:cs typeface="Century Gothic"/>
            </a:endParaRPr>
          </a:p>
        </p:txBody>
      </p:sp>
      <p:pic>
        <p:nvPicPr>
          <p:cNvPr id="7170" name="Picture 2" descr="C:\Users\Master\Desktop\7.jpg"/>
          <p:cNvPicPr>
            <a:picLocks noChangeAspect="1" noChangeArrowheads="1"/>
          </p:cNvPicPr>
          <p:nvPr/>
        </p:nvPicPr>
        <p:blipFill>
          <a:blip r:embed="rId2" cstate="print"/>
          <a:srcRect/>
          <a:stretch>
            <a:fillRect/>
          </a:stretch>
        </p:blipFill>
        <p:spPr bwMode="auto">
          <a:xfrm>
            <a:off x="6489700" y="2552700"/>
            <a:ext cx="3975697" cy="1752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14</a:t>
            </a:fld>
            <a:endParaRPr lang="it-IT"/>
          </a:p>
        </p:txBody>
      </p:sp>
      <p:sp>
        <p:nvSpPr>
          <p:cNvPr id="7" name="CasellaDiTesto 6"/>
          <p:cNvSpPr txBox="1"/>
          <p:nvPr/>
        </p:nvSpPr>
        <p:spPr>
          <a:xfrm>
            <a:off x="2908300" y="2628900"/>
            <a:ext cx="7543800" cy="2169825"/>
          </a:xfrm>
          <a:prstGeom prst="rect">
            <a:avLst/>
          </a:prstGeom>
          <a:solidFill>
            <a:srgbClr val="FFFF00"/>
          </a:solidFill>
          <a:ln w="25400">
            <a:solidFill>
              <a:schemeClr val="accent1"/>
            </a:solidFill>
          </a:ln>
        </p:spPr>
        <p:txBody>
          <a:bodyPr wrap="square" rtlCol="0">
            <a:spAutoFit/>
          </a:bodyPr>
          <a:lstStyle/>
          <a:p>
            <a:pPr marL="313690" indent="-300990">
              <a:lnSpc>
                <a:spcPct val="100000"/>
              </a:lnSpc>
              <a:spcBef>
                <a:spcPts val="980"/>
              </a:spcBef>
              <a:buClr>
                <a:srgbClr val="F5A408"/>
              </a:buClr>
              <a:buSzPct val="80357"/>
              <a:buFont typeface="Arial"/>
              <a:buChar char="•"/>
              <a:tabLst>
                <a:tab pos="313055" algn="l"/>
                <a:tab pos="313690" algn="l"/>
              </a:tabLst>
            </a:pPr>
            <a:r>
              <a:rPr lang="it-IT" sz="4000" b="1" dirty="0">
                <a:latin typeface="Century Gothic"/>
                <a:cs typeface="Century Gothic"/>
              </a:rPr>
              <a:t>Insonnia</a:t>
            </a:r>
            <a:endParaRPr lang="it-IT" sz="4000" dirty="0">
              <a:latin typeface="Century Gothic"/>
              <a:cs typeface="Century Gothic"/>
            </a:endParaRPr>
          </a:p>
          <a:p>
            <a:pPr marL="313690" indent="-300990">
              <a:lnSpc>
                <a:spcPct val="100000"/>
              </a:lnSpc>
              <a:spcBef>
                <a:spcPts val="880"/>
              </a:spcBef>
              <a:buClr>
                <a:srgbClr val="F5A408"/>
              </a:buClr>
              <a:buSzPct val="80357"/>
              <a:buFont typeface="Arial"/>
              <a:buChar char="•"/>
              <a:tabLst>
                <a:tab pos="313055" algn="l"/>
                <a:tab pos="313690" algn="l"/>
              </a:tabLst>
            </a:pPr>
            <a:r>
              <a:rPr lang="it-IT" sz="4000" b="1" dirty="0">
                <a:latin typeface="Century Gothic"/>
                <a:cs typeface="Century Gothic"/>
              </a:rPr>
              <a:t>Disturbi del</a:t>
            </a:r>
            <a:r>
              <a:rPr lang="it-IT" sz="4000" b="1" spc="-25" dirty="0">
                <a:latin typeface="Century Gothic"/>
                <a:cs typeface="Century Gothic"/>
              </a:rPr>
              <a:t> </a:t>
            </a:r>
            <a:r>
              <a:rPr lang="it-IT" sz="4000" b="1" dirty="0">
                <a:latin typeface="Century Gothic"/>
                <a:cs typeface="Century Gothic"/>
              </a:rPr>
              <a:t>comportamento</a:t>
            </a:r>
            <a:endParaRPr lang="it-IT" sz="4000" dirty="0">
              <a:latin typeface="Century Gothic"/>
              <a:cs typeface="Century Gothic"/>
            </a:endParaRPr>
          </a:p>
          <a:p>
            <a:pPr marL="313690" indent="-300990">
              <a:lnSpc>
                <a:spcPct val="100000"/>
              </a:lnSpc>
              <a:spcBef>
                <a:spcPts val="890"/>
              </a:spcBef>
              <a:buClr>
                <a:srgbClr val="F5A408"/>
              </a:buClr>
              <a:buSzPct val="80357"/>
              <a:buFont typeface="Arial"/>
              <a:buChar char="•"/>
              <a:tabLst>
                <a:tab pos="313055" algn="l"/>
                <a:tab pos="313690" algn="l"/>
              </a:tabLst>
            </a:pPr>
            <a:r>
              <a:rPr lang="it-IT" sz="4000" b="1" dirty="0">
                <a:latin typeface="Century Gothic"/>
                <a:cs typeface="Century Gothic"/>
              </a:rPr>
              <a:t>Disturbi</a:t>
            </a:r>
            <a:r>
              <a:rPr lang="it-IT" sz="4000" b="1" spc="-20" dirty="0">
                <a:latin typeface="Century Gothic"/>
                <a:cs typeface="Century Gothic"/>
              </a:rPr>
              <a:t> </a:t>
            </a:r>
            <a:r>
              <a:rPr lang="it-IT" sz="4000" b="1" dirty="0">
                <a:latin typeface="Century Gothic"/>
                <a:cs typeface="Century Gothic"/>
              </a:rPr>
              <a:t>dell’alimentazione</a:t>
            </a:r>
            <a:endParaRPr lang="it-IT" sz="4000" dirty="0">
              <a:latin typeface="Century Gothic"/>
              <a:cs typeface="Century Gothic"/>
            </a:endParaRPr>
          </a:p>
        </p:txBody>
      </p:sp>
      <p:sp>
        <p:nvSpPr>
          <p:cNvPr id="8" name="CasellaDiTesto 7"/>
          <p:cNvSpPr txBox="1"/>
          <p:nvPr/>
        </p:nvSpPr>
        <p:spPr>
          <a:xfrm>
            <a:off x="1003300" y="876300"/>
            <a:ext cx="8686800" cy="946413"/>
          </a:xfrm>
          <a:prstGeom prst="rect">
            <a:avLst/>
          </a:prstGeom>
          <a:noFill/>
        </p:spPr>
        <p:txBody>
          <a:bodyPr wrap="square" rtlCol="0">
            <a:spAutoFit/>
          </a:bodyPr>
          <a:lstStyle/>
          <a:p>
            <a:pPr marL="306070" indent="-294005" algn="ctr">
              <a:lnSpc>
                <a:spcPct val="100000"/>
              </a:lnSpc>
              <a:spcBef>
                <a:spcPts val="885"/>
              </a:spcBef>
              <a:tabLst>
                <a:tab pos="306705" algn="l"/>
              </a:tabLst>
            </a:pPr>
            <a:r>
              <a:rPr lang="it-IT" sz="2400" b="1" dirty="0">
                <a:solidFill>
                  <a:srgbClr val="0070C0"/>
                </a:solidFill>
              </a:rPr>
              <a:t>I campanelli di allarme che possono  </a:t>
            </a:r>
          </a:p>
          <a:p>
            <a:pPr marL="306070" indent="-294005" algn="ctr">
              <a:lnSpc>
                <a:spcPct val="100000"/>
              </a:lnSpc>
              <a:spcBef>
                <a:spcPts val="885"/>
              </a:spcBef>
              <a:tabLst>
                <a:tab pos="306705" algn="l"/>
              </a:tabLst>
            </a:pPr>
            <a:r>
              <a:rPr lang="it-IT" sz="2400" b="1" dirty="0">
                <a:solidFill>
                  <a:srgbClr val="0070C0"/>
                </a:solidFill>
              </a:rPr>
              <a:t>nascondere un disagio </a:t>
            </a:r>
            <a:r>
              <a:rPr lang="it-IT" sz="2400" b="1" spc="-5" dirty="0">
                <a:solidFill>
                  <a:srgbClr val="0070C0"/>
                </a:solidFill>
              </a:rPr>
              <a:t>negli  adolescenti</a:t>
            </a:r>
            <a:endParaRPr lang="it-IT" sz="2400" b="1" dirty="0">
              <a:solidFill>
                <a:srgbClr val="0070C0"/>
              </a:solidFill>
              <a:latin typeface="Century Gothic"/>
              <a:cs typeface="Century Gothic"/>
            </a:endParaRPr>
          </a:p>
        </p:txBody>
      </p:sp>
      <p:pic>
        <p:nvPicPr>
          <p:cNvPr id="8194" name="Picture 2" descr="C:\Users\Master\Desktop\8.jpg"/>
          <p:cNvPicPr>
            <a:picLocks noChangeAspect="1" noChangeArrowheads="1"/>
          </p:cNvPicPr>
          <p:nvPr/>
        </p:nvPicPr>
        <p:blipFill>
          <a:blip r:embed="rId2" cstate="print"/>
          <a:srcRect/>
          <a:stretch>
            <a:fillRect/>
          </a:stretch>
        </p:blipFill>
        <p:spPr bwMode="auto">
          <a:xfrm>
            <a:off x="165100" y="2705100"/>
            <a:ext cx="2645004" cy="19812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15</a:t>
            </a:fld>
            <a:endParaRPr lang="it-IT"/>
          </a:p>
        </p:txBody>
      </p:sp>
      <p:sp>
        <p:nvSpPr>
          <p:cNvPr id="7" name="CasellaDiTesto 6"/>
          <p:cNvSpPr txBox="1"/>
          <p:nvPr/>
        </p:nvSpPr>
        <p:spPr>
          <a:xfrm>
            <a:off x="317500" y="1562100"/>
            <a:ext cx="5410200" cy="3970318"/>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b="1" spc="-5" dirty="0">
                <a:solidFill>
                  <a:srgbClr val="FF0000"/>
                </a:solidFill>
                <a:latin typeface="Century Gothic"/>
                <a:cs typeface="Century Gothic"/>
              </a:rPr>
              <a:t>Gli adolescenti dormono poco. </a:t>
            </a:r>
            <a:r>
              <a:rPr lang="it-IT" spc="-5" dirty="0">
                <a:latin typeface="Century Gothic"/>
                <a:cs typeface="Century Gothic"/>
              </a:rPr>
              <a:t>Si calcola </a:t>
            </a:r>
            <a:r>
              <a:rPr lang="it-IT" dirty="0">
                <a:latin typeface="Century Gothic"/>
                <a:cs typeface="Century Gothic"/>
              </a:rPr>
              <a:t>che </a:t>
            </a:r>
            <a:r>
              <a:rPr lang="it-IT" spc="-5" dirty="0">
                <a:latin typeface="Century Gothic"/>
                <a:cs typeface="Century Gothic"/>
              </a:rPr>
              <a:t>tra </a:t>
            </a:r>
            <a:r>
              <a:rPr lang="it-IT" dirty="0">
                <a:latin typeface="Century Gothic"/>
                <a:cs typeface="Century Gothic"/>
              </a:rPr>
              <a:t>i 15 e i </a:t>
            </a:r>
            <a:r>
              <a:rPr lang="it-IT" spc="-5" dirty="0">
                <a:latin typeface="Century Gothic"/>
                <a:cs typeface="Century Gothic"/>
              </a:rPr>
              <a:t>20  anni la gran parte </a:t>
            </a:r>
            <a:r>
              <a:rPr lang="it-IT" dirty="0">
                <a:latin typeface="Century Gothic"/>
                <a:cs typeface="Century Gothic"/>
              </a:rPr>
              <a:t>dei </a:t>
            </a:r>
            <a:r>
              <a:rPr lang="it-IT" spc="-5" dirty="0">
                <a:latin typeface="Century Gothic"/>
                <a:cs typeface="Century Gothic"/>
              </a:rPr>
              <a:t>ragazzi </a:t>
            </a:r>
            <a:r>
              <a:rPr lang="it-IT" dirty="0">
                <a:latin typeface="Century Gothic"/>
                <a:cs typeface="Century Gothic"/>
              </a:rPr>
              <a:t>non </a:t>
            </a:r>
            <a:r>
              <a:rPr lang="it-IT" spc="-5" dirty="0">
                <a:latin typeface="Century Gothic"/>
                <a:cs typeface="Century Gothic"/>
              </a:rPr>
              <a:t>dorma abbastanza con  ripercussioni notevoli sull’ andamento scolastico, sui  rapporti familiari </a:t>
            </a:r>
            <a:r>
              <a:rPr lang="it-IT" dirty="0">
                <a:latin typeface="Century Gothic"/>
                <a:cs typeface="Century Gothic"/>
              </a:rPr>
              <a:t>e </a:t>
            </a:r>
            <a:r>
              <a:rPr lang="it-IT" spc="-5" dirty="0">
                <a:latin typeface="Century Gothic"/>
                <a:cs typeface="Century Gothic"/>
              </a:rPr>
              <a:t>in alcuni casi </a:t>
            </a:r>
            <a:r>
              <a:rPr lang="it-IT" dirty="0">
                <a:latin typeface="Century Gothic"/>
                <a:cs typeface="Century Gothic"/>
              </a:rPr>
              <a:t>anche </a:t>
            </a:r>
            <a:r>
              <a:rPr lang="it-IT" spc="-5" dirty="0">
                <a:latin typeface="Century Gothic"/>
                <a:cs typeface="Century Gothic"/>
              </a:rPr>
              <a:t>sulla</a:t>
            </a:r>
            <a:r>
              <a:rPr lang="it-IT" spc="-70" dirty="0">
                <a:latin typeface="Century Gothic"/>
                <a:cs typeface="Century Gothic"/>
              </a:rPr>
              <a:t> </a:t>
            </a:r>
            <a:r>
              <a:rPr lang="it-IT" spc="-5" dirty="0">
                <a:latin typeface="Century Gothic"/>
                <a:cs typeface="Century Gothic"/>
              </a:rPr>
              <a:t>salute.</a:t>
            </a:r>
            <a:endParaRPr lang="it-IT" dirty="0">
              <a:latin typeface="Century Gothic"/>
              <a:cs typeface="Century Gothic"/>
            </a:endParaRPr>
          </a:p>
          <a:p>
            <a:pPr marL="12700" marR="5080" algn="just">
              <a:lnSpc>
                <a:spcPct val="100000"/>
              </a:lnSpc>
              <a:spcBef>
                <a:spcPts val="15"/>
              </a:spcBef>
            </a:pPr>
            <a:r>
              <a:rPr lang="it-IT" b="1" spc="-5" dirty="0">
                <a:solidFill>
                  <a:srgbClr val="FF0000"/>
                </a:solidFill>
                <a:latin typeface="Century Gothic"/>
                <a:cs typeface="Century Gothic"/>
              </a:rPr>
              <a:t>In generale </a:t>
            </a:r>
            <a:r>
              <a:rPr lang="it-IT" spc="-5" dirty="0">
                <a:latin typeface="Century Gothic"/>
                <a:cs typeface="Century Gothic"/>
              </a:rPr>
              <a:t>avrebbero invece bisogno di dormire tra le </a:t>
            </a:r>
            <a:r>
              <a:rPr lang="it-IT" dirty="0">
                <a:latin typeface="Century Gothic"/>
                <a:cs typeface="Century Gothic"/>
              </a:rPr>
              <a:t>8 e  le 10 ore per</a:t>
            </a:r>
            <a:r>
              <a:rPr lang="it-IT" spc="-35" dirty="0">
                <a:latin typeface="Century Gothic"/>
                <a:cs typeface="Century Gothic"/>
              </a:rPr>
              <a:t> </a:t>
            </a:r>
            <a:r>
              <a:rPr lang="it-IT" dirty="0">
                <a:latin typeface="Century Gothic"/>
                <a:cs typeface="Century Gothic"/>
              </a:rPr>
              <a:t>notte.</a:t>
            </a:r>
          </a:p>
          <a:p>
            <a:pPr marL="12700" marR="6985" algn="just">
              <a:lnSpc>
                <a:spcPct val="100000"/>
              </a:lnSpc>
              <a:spcBef>
                <a:spcPts val="10"/>
              </a:spcBef>
            </a:pPr>
            <a:r>
              <a:rPr lang="it-IT" b="1" dirty="0">
                <a:solidFill>
                  <a:srgbClr val="FF0000"/>
                </a:solidFill>
                <a:latin typeface="Century Gothic"/>
                <a:cs typeface="Century Gothic"/>
              </a:rPr>
              <a:t>I </a:t>
            </a:r>
            <a:r>
              <a:rPr lang="it-IT" b="1" spc="-5" dirty="0">
                <a:solidFill>
                  <a:srgbClr val="FF0000"/>
                </a:solidFill>
                <a:latin typeface="Century Gothic"/>
                <a:cs typeface="Century Gothic"/>
              </a:rPr>
              <a:t>ritmi biologici </a:t>
            </a:r>
            <a:r>
              <a:rPr lang="it-IT" spc="-5" dirty="0">
                <a:latin typeface="Century Gothic"/>
                <a:cs typeface="Century Gothic"/>
              </a:rPr>
              <a:t>degli adolescenti sono diversi </a:t>
            </a:r>
            <a:r>
              <a:rPr lang="it-IT" dirty="0">
                <a:latin typeface="Century Gothic"/>
                <a:cs typeface="Century Gothic"/>
              </a:rPr>
              <a:t>da </a:t>
            </a:r>
            <a:r>
              <a:rPr lang="it-IT" spc="-5" dirty="0">
                <a:latin typeface="Century Gothic"/>
                <a:cs typeface="Century Gothic"/>
              </a:rPr>
              <a:t>quelli dei  bambini </a:t>
            </a:r>
            <a:r>
              <a:rPr lang="it-IT" dirty="0">
                <a:latin typeface="Century Gothic"/>
                <a:cs typeface="Century Gothic"/>
              </a:rPr>
              <a:t>e </a:t>
            </a:r>
            <a:r>
              <a:rPr lang="it-IT" spc="-5" dirty="0">
                <a:latin typeface="Century Gothic"/>
                <a:cs typeface="Century Gothic"/>
              </a:rPr>
              <a:t>degli</a:t>
            </a:r>
            <a:r>
              <a:rPr lang="it-IT" spc="-25" dirty="0">
                <a:latin typeface="Century Gothic"/>
                <a:cs typeface="Century Gothic"/>
              </a:rPr>
              <a:t> </a:t>
            </a:r>
            <a:r>
              <a:rPr lang="it-IT" spc="-5" dirty="0">
                <a:latin typeface="Century Gothic"/>
                <a:cs typeface="Century Gothic"/>
              </a:rPr>
              <a:t>adulti.</a:t>
            </a:r>
            <a:endParaRPr lang="it-IT" dirty="0">
              <a:latin typeface="Century Gothic"/>
              <a:cs typeface="Century Gothic"/>
            </a:endParaRPr>
          </a:p>
          <a:p>
            <a:pPr marL="12700" marR="5715" algn="just">
              <a:lnSpc>
                <a:spcPct val="100000"/>
              </a:lnSpc>
              <a:spcBef>
                <a:spcPts val="5"/>
              </a:spcBef>
            </a:pPr>
            <a:r>
              <a:rPr lang="it-IT" b="1" spc="-5" dirty="0">
                <a:solidFill>
                  <a:srgbClr val="FF0000"/>
                </a:solidFill>
                <a:latin typeface="Century Gothic"/>
                <a:cs typeface="Century Gothic"/>
              </a:rPr>
              <a:t>Essi tendono </a:t>
            </a:r>
            <a:r>
              <a:rPr lang="it-IT" spc="-5" dirty="0">
                <a:latin typeface="Century Gothic"/>
                <a:cs typeface="Century Gothic"/>
              </a:rPr>
              <a:t>infatti </a:t>
            </a:r>
            <a:r>
              <a:rPr lang="it-IT" dirty="0">
                <a:latin typeface="Century Gothic"/>
                <a:cs typeface="Century Gothic"/>
              </a:rPr>
              <a:t>a non </a:t>
            </a:r>
            <a:r>
              <a:rPr lang="it-IT" spc="-5" dirty="0">
                <a:latin typeface="Century Gothic"/>
                <a:cs typeface="Century Gothic"/>
              </a:rPr>
              <a:t>addormentarsi prima delle </a:t>
            </a:r>
            <a:r>
              <a:rPr lang="it-IT" dirty="0">
                <a:latin typeface="Century Gothic"/>
                <a:cs typeface="Century Gothic"/>
              </a:rPr>
              <a:t>23 a  </a:t>
            </a:r>
            <a:r>
              <a:rPr lang="it-IT" spc="-5" dirty="0">
                <a:latin typeface="Century Gothic"/>
                <a:cs typeface="Century Gothic"/>
              </a:rPr>
              <a:t>causa dei loro mutamenti ormonali </a:t>
            </a:r>
            <a:r>
              <a:rPr lang="it-IT" dirty="0">
                <a:latin typeface="Century Gothic"/>
                <a:cs typeface="Century Gothic"/>
              </a:rPr>
              <a:t>che </a:t>
            </a:r>
            <a:r>
              <a:rPr lang="it-IT" spc="-5" dirty="0">
                <a:latin typeface="Century Gothic"/>
                <a:cs typeface="Century Gothic"/>
              </a:rPr>
              <a:t>generano dei  cambiamenti nel </a:t>
            </a:r>
            <a:r>
              <a:rPr lang="it-IT" dirty="0">
                <a:latin typeface="Century Gothic"/>
                <a:cs typeface="Century Gothic"/>
              </a:rPr>
              <a:t>ritmo</a:t>
            </a:r>
            <a:r>
              <a:rPr lang="it-IT" spc="-40" dirty="0">
                <a:latin typeface="Century Gothic"/>
                <a:cs typeface="Century Gothic"/>
              </a:rPr>
              <a:t> </a:t>
            </a:r>
            <a:r>
              <a:rPr lang="it-IT" dirty="0">
                <a:latin typeface="Century Gothic"/>
                <a:cs typeface="Century Gothic"/>
              </a:rPr>
              <a:t>sonno-veglia.</a:t>
            </a:r>
          </a:p>
        </p:txBody>
      </p:sp>
      <p:sp>
        <p:nvSpPr>
          <p:cNvPr id="8" name="CasellaDiTesto 7"/>
          <p:cNvSpPr txBox="1"/>
          <p:nvPr/>
        </p:nvSpPr>
        <p:spPr>
          <a:xfrm>
            <a:off x="1003300" y="876300"/>
            <a:ext cx="8686800" cy="461665"/>
          </a:xfrm>
          <a:prstGeom prst="rect">
            <a:avLst/>
          </a:prstGeom>
          <a:noFill/>
        </p:spPr>
        <p:txBody>
          <a:bodyPr wrap="square" rtlCol="0">
            <a:spAutoFit/>
          </a:bodyPr>
          <a:lstStyle/>
          <a:p>
            <a:pPr marL="306070" indent="-294005" algn="ctr">
              <a:lnSpc>
                <a:spcPct val="100000"/>
              </a:lnSpc>
              <a:spcBef>
                <a:spcPts val="885"/>
              </a:spcBef>
              <a:tabLst>
                <a:tab pos="306705" algn="l"/>
              </a:tabLst>
            </a:pPr>
            <a:r>
              <a:rPr lang="it-IT" sz="2400" b="1" spc="10" dirty="0">
                <a:solidFill>
                  <a:srgbClr val="0070C0"/>
                </a:solidFill>
              </a:rPr>
              <a:t>Insonnia</a:t>
            </a:r>
            <a:r>
              <a:rPr lang="it-IT" sz="2400" b="1" spc="-20" dirty="0">
                <a:solidFill>
                  <a:srgbClr val="0070C0"/>
                </a:solidFill>
              </a:rPr>
              <a:t> </a:t>
            </a:r>
            <a:r>
              <a:rPr lang="it-IT" sz="2400" b="1" spc="10" dirty="0">
                <a:solidFill>
                  <a:srgbClr val="0070C0"/>
                </a:solidFill>
              </a:rPr>
              <a:t>nell’adolescente</a:t>
            </a:r>
            <a:endParaRPr lang="it-IT" sz="2400" b="1" dirty="0">
              <a:solidFill>
                <a:srgbClr val="0070C0"/>
              </a:solidFill>
              <a:latin typeface="Century Gothic"/>
              <a:cs typeface="Century Gothic"/>
            </a:endParaRPr>
          </a:p>
        </p:txBody>
      </p:sp>
      <p:pic>
        <p:nvPicPr>
          <p:cNvPr id="9218" name="Picture 2" descr="C:\Users\Master\Desktop\9.jpg"/>
          <p:cNvPicPr>
            <a:picLocks noChangeAspect="1" noChangeArrowheads="1"/>
          </p:cNvPicPr>
          <p:nvPr/>
        </p:nvPicPr>
        <p:blipFill>
          <a:blip r:embed="rId2" cstate="print"/>
          <a:srcRect/>
          <a:stretch>
            <a:fillRect/>
          </a:stretch>
        </p:blipFill>
        <p:spPr bwMode="auto">
          <a:xfrm>
            <a:off x="5880100" y="2095500"/>
            <a:ext cx="4465820" cy="2971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16</a:t>
            </a:fld>
            <a:endParaRPr lang="it-IT"/>
          </a:p>
        </p:txBody>
      </p:sp>
      <p:sp>
        <p:nvSpPr>
          <p:cNvPr id="7" name="CasellaDiTesto 6"/>
          <p:cNvSpPr txBox="1"/>
          <p:nvPr/>
        </p:nvSpPr>
        <p:spPr>
          <a:xfrm>
            <a:off x="4813300" y="1562100"/>
            <a:ext cx="5562600" cy="3824124"/>
          </a:xfrm>
          <a:prstGeom prst="rect">
            <a:avLst/>
          </a:prstGeom>
          <a:solidFill>
            <a:srgbClr val="FFFF00"/>
          </a:solidFill>
          <a:ln w="25400">
            <a:solidFill>
              <a:schemeClr val="accent1"/>
            </a:solidFill>
          </a:ln>
        </p:spPr>
        <p:txBody>
          <a:bodyPr wrap="square" rtlCol="0">
            <a:spAutoFit/>
          </a:bodyPr>
          <a:lstStyle/>
          <a:p>
            <a:pPr marL="313690" indent="-300990" algn="just">
              <a:lnSpc>
                <a:spcPct val="100000"/>
              </a:lnSpc>
              <a:spcBef>
                <a:spcPts val="880"/>
              </a:spcBef>
              <a:buSzPct val="78571"/>
              <a:buFont typeface="Arial"/>
              <a:buChar char="•"/>
              <a:tabLst>
                <a:tab pos="313055" algn="l"/>
                <a:tab pos="313690" algn="l"/>
              </a:tabLst>
            </a:pPr>
            <a:r>
              <a:rPr lang="it-IT" sz="2000" b="1" dirty="0">
                <a:solidFill>
                  <a:srgbClr val="FF0000"/>
                </a:solidFill>
                <a:latin typeface="Century Gothic"/>
                <a:cs typeface="Century Gothic"/>
              </a:rPr>
              <a:t>Con </a:t>
            </a:r>
            <a:r>
              <a:rPr lang="it-IT" sz="2000" b="1" spc="-5" dirty="0">
                <a:solidFill>
                  <a:srgbClr val="FF0000"/>
                </a:solidFill>
                <a:latin typeface="Century Gothic"/>
                <a:cs typeface="Century Gothic"/>
              </a:rPr>
              <a:t>lo sviluppo </a:t>
            </a:r>
            <a:r>
              <a:rPr lang="it-IT" sz="2000" b="1" spc="-5">
                <a:solidFill>
                  <a:srgbClr val="FF0000"/>
                </a:solidFill>
                <a:latin typeface="Century Gothic"/>
                <a:cs typeface="Century Gothic"/>
              </a:rPr>
              <a:t>sessuale </a:t>
            </a:r>
            <a:r>
              <a:rPr lang="it-IT" sz="2000">
                <a:latin typeface="Century Gothic"/>
                <a:cs typeface="Century Gothic"/>
              </a:rPr>
              <a:t>(i </a:t>
            </a:r>
            <a:r>
              <a:rPr lang="it-IT" sz="2000" spc="-5" dirty="0">
                <a:latin typeface="Century Gothic"/>
                <a:cs typeface="Century Gothic"/>
              </a:rPr>
              <a:t>famosi ‘fantasmi</a:t>
            </a:r>
            <a:r>
              <a:rPr lang="it-IT" sz="2000" spc="-10" dirty="0">
                <a:latin typeface="Century Gothic"/>
                <a:cs typeface="Century Gothic"/>
              </a:rPr>
              <a:t> </a:t>
            </a:r>
            <a:r>
              <a:rPr lang="it-IT" sz="2000" spc="-5" dirty="0">
                <a:latin typeface="Century Gothic"/>
                <a:cs typeface="Century Gothic"/>
              </a:rPr>
              <a:t>erotici’..).</a:t>
            </a:r>
            <a:endParaRPr lang="it-IT" sz="2000" dirty="0">
              <a:latin typeface="Century Gothic"/>
              <a:cs typeface="Century Gothic"/>
            </a:endParaRPr>
          </a:p>
          <a:p>
            <a:pPr marL="313690" marR="5080" indent="-300990" algn="just">
              <a:lnSpc>
                <a:spcPct val="100000"/>
              </a:lnSpc>
              <a:spcBef>
                <a:spcPts val="885"/>
              </a:spcBef>
              <a:buSzPct val="78571"/>
              <a:buFont typeface="Arial"/>
              <a:buChar char="•"/>
              <a:tabLst>
                <a:tab pos="313055" algn="l"/>
                <a:tab pos="313690" algn="l"/>
              </a:tabLst>
            </a:pPr>
            <a:r>
              <a:rPr lang="it-IT" sz="2000" b="1" dirty="0">
                <a:solidFill>
                  <a:srgbClr val="FF0000"/>
                </a:solidFill>
                <a:latin typeface="Century Gothic"/>
                <a:cs typeface="Century Gothic"/>
              </a:rPr>
              <a:t>Con </a:t>
            </a:r>
            <a:r>
              <a:rPr lang="it-IT" sz="2000" b="1" spc="-5" dirty="0">
                <a:solidFill>
                  <a:srgbClr val="FF0000"/>
                </a:solidFill>
                <a:latin typeface="Century Gothic"/>
                <a:cs typeface="Century Gothic"/>
              </a:rPr>
              <a:t>la normale aggressività </a:t>
            </a:r>
            <a:r>
              <a:rPr lang="it-IT" sz="2000" spc="-5" dirty="0">
                <a:latin typeface="Century Gothic"/>
                <a:cs typeface="Century Gothic"/>
              </a:rPr>
              <a:t>tipica degli adolescenti, la  </a:t>
            </a:r>
            <a:r>
              <a:rPr lang="it-IT" sz="2000" dirty="0">
                <a:latin typeface="Century Gothic"/>
                <a:cs typeface="Century Gothic"/>
              </a:rPr>
              <a:t>ribellione </a:t>
            </a:r>
            <a:r>
              <a:rPr lang="it-IT" sz="2000" spc="-5" dirty="0">
                <a:latin typeface="Century Gothic"/>
                <a:cs typeface="Century Gothic"/>
              </a:rPr>
              <a:t>verso il </a:t>
            </a:r>
            <a:r>
              <a:rPr lang="it-IT" sz="2000" dirty="0">
                <a:latin typeface="Century Gothic"/>
                <a:cs typeface="Century Gothic"/>
              </a:rPr>
              <a:t>mondo</a:t>
            </a:r>
            <a:r>
              <a:rPr lang="it-IT" sz="2000" spc="-25" dirty="0">
                <a:latin typeface="Century Gothic"/>
                <a:cs typeface="Century Gothic"/>
              </a:rPr>
              <a:t> </a:t>
            </a:r>
            <a:r>
              <a:rPr lang="it-IT" sz="2000" spc="-5" dirty="0">
                <a:latin typeface="Century Gothic"/>
                <a:cs typeface="Century Gothic"/>
              </a:rPr>
              <a:t>intero.</a:t>
            </a:r>
          </a:p>
          <a:p>
            <a:pPr marL="313690" marR="5080" indent="-300990" algn="just">
              <a:lnSpc>
                <a:spcPct val="100000"/>
              </a:lnSpc>
              <a:spcBef>
                <a:spcPts val="885"/>
              </a:spcBef>
              <a:buSzPct val="78571"/>
              <a:buFont typeface="Arial"/>
              <a:buChar char="•"/>
              <a:tabLst>
                <a:tab pos="313055" algn="l"/>
                <a:tab pos="313690" algn="l"/>
              </a:tabLst>
            </a:pPr>
            <a:r>
              <a:rPr lang="it-IT" sz="2000" b="1" spc="-5" dirty="0">
                <a:solidFill>
                  <a:srgbClr val="FF0000"/>
                </a:solidFill>
                <a:latin typeface="Century Gothic"/>
                <a:cs typeface="Century Gothic"/>
              </a:rPr>
              <a:t>Con il loro sistema nervoso, </a:t>
            </a:r>
            <a:r>
              <a:rPr lang="it-IT" sz="2000" spc="-5" dirty="0">
                <a:latin typeface="Century Gothic"/>
                <a:cs typeface="Century Gothic"/>
              </a:rPr>
              <a:t>sempre in tensione. Non vogliono andare a dormire semplicemente per disobbedire ai genitori.</a:t>
            </a:r>
          </a:p>
          <a:p>
            <a:pPr marL="313690" marR="5080" indent="-300990" algn="just">
              <a:spcBef>
                <a:spcPts val="885"/>
              </a:spcBef>
              <a:buSzPct val="78571"/>
              <a:buFont typeface="Arial"/>
              <a:buChar char="•"/>
              <a:tabLst>
                <a:tab pos="313055" algn="l"/>
                <a:tab pos="313690" algn="l"/>
              </a:tabLst>
            </a:pPr>
            <a:r>
              <a:rPr lang="it-IT" sz="2000" b="1" spc="-5" dirty="0">
                <a:solidFill>
                  <a:srgbClr val="FF0000"/>
                </a:solidFill>
                <a:latin typeface="Century Gothic"/>
                <a:cs typeface="Century Gothic"/>
              </a:rPr>
              <a:t>Con la  stanchezza, </a:t>
            </a:r>
            <a:r>
              <a:rPr lang="it-IT" sz="2000" dirty="0">
                <a:latin typeface="Century Gothic"/>
                <a:cs typeface="Century Gothic"/>
              </a:rPr>
              <a:t>dopo </a:t>
            </a:r>
            <a:r>
              <a:rPr lang="it-IT" sz="2000" spc="-5" dirty="0">
                <a:latin typeface="Century Gothic"/>
                <a:cs typeface="Century Gothic"/>
              </a:rPr>
              <a:t>ore di scuola, compiti,</a:t>
            </a:r>
            <a:r>
              <a:rPr lang="it-IT" sz="2000" dirty="0">
                <a:latin typeface="Century Gothic"/>
                <a:cs typeface="Century Gothic"/>
              </a:rPr>
              <a:t> </a:t>
            </a:r>
            <a:r>
              <a:rPr lang="it-IT" sz="2000" spc="-5" dirty="0">
                <a:latin typeface="Century Gothic"/>
                <a:cs typeface="Century Gothic"/>
              </a:rPr>
              <a:t>sport.</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dirty="0">
                <a:solidFill>
                  <a:srgbClr val="0070C0"/>
                </a:solidFill>
                <a:latin typeface="Century Gothic"/>
                <a:cs typeface="Century Gothic"/>
              </a:rPr>
              <a:t>L’insonnia dei ragazzi può essere generalmente correlata</a:t>
            </a:r>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317500" y="2247900"/>
            <a:ext cx="4338053" cy="25146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17</a:t>
            </a:fld>
            <a:endParaRPr lang="it-IT"/>
          </a:p>
        </p:txBody>
      </p:sp>
      <p:sp>
        <p:nvSpPr>
          <p:cNvPr id="7" name="CasellaDiTesto 6"/>
          <p:cNvSpPr txBox="1"/>
          <p:nvPr/>
        </p:nvSpPr>
        <p:spPr>
          <a:xfrm>
            <a:off x="317500" y="1562100"/>
            <a:ext cx="7086600" cy="4106252"/>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sz="2000" b="1" dirty="0">
                <a:solidFill>
                  <a:srgbClr val="FF0000"/>
                </a:solidFill>
                <a:latin typeface="Century Gothic"/>
                <a:cs typeface="Century Gothic"/>
              </a:rPr>
              <a:t>Un </a:t>
            </a:r>
            <a:r>
              <a:rPr lang="it-IT" sz="2000" b="1" spc="-5" dirty="0">
                <a:solidFill>
                  <a:srgbClr val="FF0000"/>
                </a:solidFill>
                <a:latin typeface="Century Gothic"/>
                <a:cs typeface="Century Gothic"/>
              </a:rPr>
              <a:t>fenomeno </a:t>
            </a:r>
            <a:r>
              <a:rPr lang="it-IT" sz="2000" spc="-5" dirty="0">
                <a:latin typeface="Century Gothic"/>
                <a:cs typeface="Century Gothic"/>
              </a:rPr>
              <a:t>relativamente nuovo </a:t>
            </a:r>
            <a:r>
              <a:rPr lang="it-IT" sz="2000" dirty="0">
                <a:latin typeface="Century Gothic"/>
                <a:cs typeface="Century Gothic"/>
              </a:rPr>
              <a:t>che </a:t>
            </a:r>
            <a:r>
              <a:rPr lang="it-IT" sz="2000" spc="-5" dirty="0">
                <a:latin typeface="Century Gothic"/>
                <a:cs typeface="Century Gothic"/>
              </a:rPr>
              <a:t>causa delle  difficoltà </a:t>
            </a:r>
            <a:r>
              <a:rPr lang="it-IT" sz="2000" dirty="0">
                <a:latin typeface="Century Gothic"/>
                <a:cs typeface="Century Gothic"/>
              </a:rPr>
              <a:t>ad </a:t>
            </a:r>
            <a:r>
              <a:rPr lang="it-IT" sz="2000" spc="-5" dirty="0">
                <a:latin typeface="Century Gothic"/>
                <a:cs typeface="Century Gothic"/>
              </a:rPr>
              <a:t>addormentarsi </a:t>
            </a:r>
            <a:r>
              <a:rPr lang="it-IT" sz="2000" dirty="0">
                <a:latin typeface="Century Gothic"/>
                <a:cs typeface="Century Gothic"/>
              </a:rPr>
              <a:t>è </a:t>
            </a:r>
            <a:r>
              <a:rPr lang="it-IT" sz="2000" spc="-5" dirty="0">
                <a:latin typeface="Century Gothic"/>
                <a:cs typeface="Century Gothic"/>
              </a:rPr>
              <a:t>senz’altro il dilungarsi per </a:t>
            </a:r>
            <a:r>
              <a:rPr lang="it-IT" sz="2000" dirty="0">
                <a:latin typeface="Century Gothic"/>
                <a:cs typeface="Century Gothic"/>
              </a:rPr>
              <a:t>ore  on </a:t>
            </a:r>
            <a:r>
              <a:rPr lang="it-IT" sz="2000" spc="-5" dirty="0" err="1">
                <a:latin typeface="Century Gothic"/>
                <a:cs typeface="Century Gothic"/>
              </a:rPr>
              <a:t>line</a:t>
            </a:r>
            <a:r>
              <a:rPr lang="it-IT" sz="2000" spc="-5" dirty="0">
                <a:latin typeface="Century Gothic"/>
                <a:cs typeface="Century Gothic"/>
              </a:rPr>
              <a:t> fino </a:t>
            </a:r>
            <a:r>
              <a:rPr lang="it-IT" sz="2000" dirty="0">
                <a:latin typeface="Century Gothic"/>
                <a:cs typeface="Century Gothic"/>
              </a:rPr>
              <a:t>a </a:t>
            </a:r>
            <a:r>
              <a:rPr lang="it-IT" sz="2000" spc="-5" dirty="0">
                <a:latin typeface="Century Gothic"/>
                <a:cs typeface="Century Gothic"/>
              </a:rPr>
              <a:t>tarda notte per chattare </a:t>
            </a:r>
            <a:r>
              <a:rPr lang="it-IT" sz="2000" dirty="0">
                <a:latin typeface="Century Gothic"/>
                <a:cs typeface="Century Gothic"/>
              </a:rPr>
              <a:t>o </a:t>
            </a:r>
            <a:r>
              <a:rPr lang="it-IT" sz="2000" spc="-5" dirty="0">
                <a:latin typeface="Century Gothic"/>
                <a:cs typeface="Century Gothic"/>
              </a:rPr>
              <a:t>per collegarsi </a:t>
            </a:r>
            <a:r>
              <a:rPr lang="it-IT" sz="2000" dirty="0">
                <a:latin typeface="Century Gothic"/>
                <a:cs typeface="Century Gothic"/>
              </a:rPr>
              <a:t>ai  social network. </a:t>
            </a:r>
          </a:p>
          <a:p>
            <a:pPr marL="12700" marR="5080" algn="just">
              <a:lnSpc>
                <a:spcPct val="100000"/>
              </a:lnSpc>
              <a:spcBef>
                <a:spcPts val="105"/>
              </a:spcBef>
            </a:pPr>
            <a:r>
              <a:rPr lang="it-IT" sz="2000" b="1" dirty="0">
                <a:solidFill>
                  <a:srgbClr val="FF0000"/>
                </a:solidFill>
                <a:latin typeface="Century Gothic"/>
                <a:cs typeface="Century Gothic"/>
              </a:rPr>
              <a:t>Si tratta </a:t>
            </a:r>
            <a:r>
              <a:rPr lang="it-IT" sz="2000" dirty="0">
                <a:latin typeface="Century Gothic"/>
                <a:cs typeface="Century Gothic"/>
              </a:rPr>
              <a:t>del cosiddetto </a:t>
            </a:r>
            <a:r>
              <a:rPr lang="it-IT" sz="2000" b="1" i="1" spc="-5" dirty="0" err="1">
                <a:latin typeface="Century Gothic"/>
                <a:cs typeface="Century Gothic"/>
              </a:rPr>
              <a:t>Vamping</a:t>
            </a:r>
            <a:r>
              <a:rPr lang="it-IT" sz="2000" i="1" spc="-5" dirty="0">
                <a:latin typeface="Century Gothic"/>
                <a:cs typeface="Century Gothic"/>
              </a:rPr>
              <a:t>  </a:t>
            </a:r>
            <a:r>
              <a:rPr lang="it-IT" sz="2000" spc="-5" dirty="0">
                <a:latin typeface="Century Gothic"/>
                <a:cs typeface="Century Gothic"/>
              </a:rPr>
              <a:t>(vampireggiare)</a:t>
            </a:r>
            <a:r>
              <a:rPr lang="it-IT" sz="2000" spc="-30" dirty="0">
                <a:latin typeface="Century Gothic"/>
                <a:cs typeface="Century Gothic"/>
              </a:rPr>
              <a:t> </a:t>
            </a:r>
            <a:r>
              <a:rPr lang="it-IT" sz="2000" spc="-5" dirty="0">
                <a:latin typeface="Century Gothic"/>
                <a:cs typeface="Century Gothic"/>
              </a:rPr>
              <a:t>notturno.</a:t>
            </a:r>
            <a:endParaRPr lang="it-IT" sz="2000" dirty="0">
              <a:latin typeface="Century Gothic"/>
              <a:cs typeface="Century Gothic"/>
            </a:endParaRPr>
          </a:p>
          <a:p>
            <a:pPr marL="12700" marR="5080" algn="just">
              <a:spcBef>
                <a:spcPts val="20"/>
              </a:spcBef>
            </a:pPr>
            <a:r>
              <a:rPr lang="it-IT" sz="2000" b="1" spc="-5" dirty="0">
                <a:solidFill>
                  <a:srgbClr val="FF0000"/>
                </a:solidFill>
                <a:latin typeface="Century Gothic"/>
                <a:cs typeface="Century Gothic"/>
              </a:rPr>
              <a:t>Si calcola </a:t>
            </a:r>
            <a:r>
              <a:rPr lang="it-IT" sz="2000" b="1" dirty="0">
                <a:solidFill>
                  <a:srgbClr val="FF0000"/>
                </a:solidFill>
                <a:latin typeface="Century Gothic"/>
                <a:cs typeface="Century Gothic"/>
              </a:rPr>
              <a:t>che 1 </a:t>
            </a:r>
            <a:r>
              <a:rPr lang="it-IT" sz="2000" b="1" spc="-5" dirty="0">
                <a:solidFill>
                  <a:srgbClr val="FF0000"/>
                </a:solidFill>
                <a:latin typeface="Century Gothic"/>
                <a:cs typeface="Century Gothic"/>
              </a:rPr>
              <a:t>ragazzo </a:t>
            </a:r>
            <a:r>
              <a:rPr lang="it-IT" sz="2000" b="1" dirty="0">
                <a:solidFill>
                  <a:srgbClr val="FF0000"/>
                </a:solidFill>
                <a:latin typeface="Century Gothic"/>
                <a:cs typeface="Century Gothic"/>
              </a:rPr>
              <a:t>su 10 </a:t>
            </a:r>
            <a:r>
              <a:rPr lang="it-IT" sz="2000" spc="-5" dirty="0">
                <a:latin typeface="Century Gothic"/>
                <a:cs typeface="Century Gothic"/>
              </a:rPr>
              <a:t>si svegli durante la notte per  ricevere notifiche </a:t>
            </a:r>
            <a:r>
              <a:rPr lang="it-IT" sz="2000" dirty="0">
                <a:latin typeface="Century Gothic"/>
                <a:cs typeface="Century Gothic"/>
              </a:rPr>
              <a:t>o </a:t>
            </a:r>
            <a:r>
              <a:rPr lang="it-IT" sz="2000" spc="-5" dirty="0">
                <a:latin typeface="Century Gothic"/>
                <a:cs typeface="Century Gothic"/>
              </a:rPr>
              <a:t>messaggi </a:t>
            </a:r>
            <a:r>
              <a:rPr lang="it-IT" sz="2000" dirty="0">
                <a:latin typeface="Century Gothic"/>
                <a:cs typeface="Century Gothic"/>
              </a:rPr>
              <a:t>e che </a:t>
            </a:r>
            <a:r>
              <a:rPr lang="it-IT" sz="2000" spc="-5" dirty="0">
                <a:latin typeface="Century Gothic"/>
                <a:cs typeface="Century Gothic"/>
              </a:rPr>
              <a:t>molti adolescenti  </a:t>
            </a:r>
            <a:r>
              <a:rPr lang="it-IT" sz="2000" dirty="0">
                <a:latin typeface="Century Gothic"/>
                <a:cs typeface="Century Gothic"/>
              </a:rPr>
              <a:t>trascorrano</a:t>
            </a:r>
            <a:r>
              <a:rPr lang="it-IT" sz="2000" spc="85" dirty="0">
                <a:latin typeface="Century Gothic"/>
                <a:cs typeface="Century Gothic"/>
              </a:rPr>
              <a:t> </a:t>
            </a:r>
            <a:r>
              <a:rPr lang="it-IT" sz="2000" dirty="0">
                <a:latin typeface="Century Gothic"/>
                <a:cs typeface="Century Gothic"/>
              </a:rPr>
              <a:t>gran</a:t>
            </a:r>
            <a:r>
              <a:rPr lang="it-IT" sz="2000" spc="90" dirty="0">
                <a:latin typeface="Century Gothic"/>
                <a:cs typeface="Century Gothic"/>
              </a:rPr>
              <a:t> </a:t>
            </a:r>
            <a:r>
              <a:rPr lang="it-IT" sz="2000" dirty="0">
                <a:latin typeface="Century Gothic"/>
                <a:cs typeface="Century Gothic"/>
              </a:rPr>
              <a:t>parte</a:t>
            </a:r>
            <a:r>
              <a:rPr lang="it-IT" sz="2000" spc="85" dirty="0">
                <a:latin typeface="Century Gothic"/>
                <a:cs typeface="Century Gothic"/>
              </a:rPr>
              <a:t> </a:t>
            </a:r>
            <a:r>
              <a:rPr lang="it-IT" sz="2000" dirty="0">
                <a:latin typeface="Century Gothic"/>
                <a:cs typeface="Century Gothic"/>
              </a:rPr>
              <a:t>della</a:t>
            </a:r>
            <a:r>
              <a:rPr lang="it-IT" sz="2000" spc="90" dirty="0">
                <a:latin typeface="Century Gothic"/>
                <a:cs typeface="Century Gothic"/>
              </a:rPr>
              <a:t> </a:t>
            </a:r>
            <a:r>
              <a:rPr lang="it-IT" sz="2000" dirty="0">
                <a:latin typeface="Century Gothic"/>
                <a:cs typeface="Century Gothic"/>
              </a:rPr>
              <a:t>notte</a:t>
            </a:r>
            <a:r>
              <a:rPr lang="it-IT" sz="2000" spc="85" dirty="0">
                <a:latin typeface="Century Gothic"/>
                <a:cs typeface="Century Gothic"/>
              </a:rPr>
              <a:t> </a:t>
            </a:r>
            <a:r>
              <a:rPr lang="it-IT" sz="2000" dirty="0">
                <a:latin typeface="Century Gothic"/>
                <a:cs typeface="Century Gothic"/>
              </a:rPr>
              <a:t>on</a:t>
            </a:r>
            <a:r>
              <a:rPr lang="it-IT" sz="2000" spc="90" dirty="0">
                <a:latin typeface="Century Gothic"/>
                <a:cs typeface="Century Gothic"/>
              </a:rPr>
              <a:t> </a:t>
            </a:r>
            <a:r>
              <a:rPr lang="it-IT" sz="2000" spc="-5" dirty="0" err="1">
                <a:latin typeface="Century Gothic"/>
                <a:cs typeface="Century Gothic"/>
              </a:rPr>
              <a:t>line</a:t>
            </a:r>
            <a:r>
              <a:rPr lang="it-IT" sz="2000" spc="-5" dirty="0">
                <a:latin typeface="Century Gothic"/>
                <a:cs typeface="Century Gothic"/>
              </a:rPr>
              <a:t>.</a:t>
            </a:r>
            <a:r>
              <a:rPr lang="it-IT" sz="2000" spc="85" dirty="0">
                <a:latin typeface="Century Gothic"/>
                <a:cs typeface="Century Gothic"/>
              </a:rPr>
              <a:t> </a:t>
            </a:r>
          </a:p>
          <a:p>
            <a:pPr marL="12700" marR="5080" algn="just">
              <a:spcBef>
                <a:spcPts val="20"/>
              </a:spcBef>
            </a:pPr>
            <a:r>
              <a:rPr lang="it-IT" sz="2000" b="1" dirty="0">
                <a:solidFill>
                  <a:srgbClr val="FF0000"/>
                </a:solidFill>
                <a:latin typeface="Century Gothic"/>
                <a:cs typeface="Century Gothic"/>
              </a:rPr>
              <a:t>Inoltre,</a:t>
            </a:r>
            <a:r>
              <a:rPr lang="it-IT" sz="2000" b="1" spc="90" dirty="0">
                <a:solidFill>
                  <a:srgbClr val="FF0000"/>
                </a:solidFill>
                <a:latin typeface="Century Gothic"/>
                <a:cs typeface="Century Gothic"/>
              </a:rPr>
              <a:t> </a:t>
            </a:r>
            <a:r>
              <a:rPr lang="it-IT" sz="2000" spc="-5" dirty="0">
                <a:latin typeface="Century Gothic"/>
                <a:cs typeface="Century Gothic"/>
              </a:rPr>
              <a:t>la</a:t>
            </a:r>
            <a:r>
              <a:rPr lang="it-IT" sz="2000" spc="90" dirty="0">
                <a:latin typeface="Century Gothic"/>
                <a:cs typeface="Century Gothic"/>
              </a:rPr>
              <a:t> </a:t>
            </a:r>
            <a:r>
              <a:rPr lang="it-IT" sz="2000" spc="-5" dirty="0">
                <a:latin typeface="Century Gothic"/>
                <a:cs typeface="Century Gothic"/>
              </a:rPr>
              <a:t>luce</a:t>
            </a:r>
            <a:r>
              <a:rPr lang="it-IT" sz="2000" spc="95" dirty="0">
                <a:latin typeface="Century Gothic"/>
                <a:cs typeface="Century Gothic"/>
              </a:rPr>
              <a:t> </a:t>
            </a:r>
            <a:r>
              <a:rPr lang="it-IT" sz="2000" dirty="0">
                <a:latin typeface="Century Gothic"/>
                <a:cs typeface="Century Gothic"/>
              </a:rPr>
              <a:t>di un cellulare anche inattivo (spesso usato come sveglia)</a:t>
            </a:r>
            <a:r>
              <a:rPr lang="it-IT" sz="2000" spc="-5" dirty="0">
                <a:latin typeface="Century Gothic"/>
                <a:cs typeface="Century Gothic"/>
              </a:rPr>
              <a:t>caus</a:t>
            </a:r>
            <a:r>
              <a:rPr lang="it-IT" sz="2000" dirty="0">
                <a:latin typeface="Century Gothic"/>
                <a:cs typeface="Century Gothic"/>
              </a:rPr>
              <a:t>a </a:t>
            </a:r>
            <a:r>
              <a:rPr lang="it-IT" sz="2000" spc="-5" dirty="0" err="1">
                <a:latin typeface="Century Gothic"/>
                <a:cs typeface="Century Gothic"/>
              </a:rPr>
              <a:t>ipervigilanz</a:t>
            </a:r>
            <a:r>
              <a:rPr lang="it-IT" sz="2000" dirty="0" err="1">
                <a:latin typeface="Century Gothic"/>
                <a:cs typeface="Century Gothic"/>
              </a:rPr>
              <a:t>a</a:t>
            </a:r>
            <a:r>
              <a:rPr lang="it-IT" sz="2000" dirty="0">
                <a:latin typeface="Century Gothic"/>
                <a:cs typeface="Century Gothic"/>
              </a:rPr>
              <a:t> </a:t>
            </a:r>
            <a:r>
              <a:rPr lang="it-IT" sz="2000" spc="-5" dirty="0">
                <a:latin typeface="Century Gothic"/>
                <a:cs typeface="Century Gothic"/>
              </a:rPr>
              <a:t>interferend</a:t>
            </a:r>
            <a:r>
              <a:rPr lang="it-IT" sz="2000" dirty="0">
                <a:latin typeface="Century Gothic"/>
                <a:cs typeface="Century Gothic"/>
              </a:rPr>
              <a:t>o c</a:t>
            </a:r>
            <a:r>
              <a:rPr lang="it-IT" sz="2000" spc="-5" dirty="0">
                <a:latin typeface="Century Gothic"/>
                <a:cs typeface="Century Gothic"/>
              </a:rPr>
              <a:t>o</a:t>
            </a:r>
            <a:r>
              <a:rPr lang="it-IT" sz="2000" dirty="0">
                <a:latin typeface="Century Gothic"/>
                <a:cs typeface="Century Gothic"/>
              </a:rPr>
              <a:t>n </a:t>
            </a:r>
            <a:r>
              <a:rPr lang="it-IT" sz="2000" spc="-5" dirty="0">
                <a:latin typeface="Century Gothic"/>
                <a:cs typeface="Century Gothic"/>
              </a:rPr>
              <a:t>i</a:t>
            </a:r>
            <a:r>
              <a:rPr lang="it-IT" sz="2000" dirty="0">
                <a:latin typeface="Century Gothic"/>
                <a:cs typeface="Century Gothic"/>
              </a:rPr>
              <a:t>l </a:t>
            </a:r>
            <a:r>
              <a:rPr lang="it-IT" sz="2000" spc="-5" dirty="0">
                <a:latin typeface="Century Gothic"/>
                <a:cs typeface="Century Gothic"/>
              </a:rPr>
              <a:t>naturale rilascio di melatonina, l’ormone </a:t>
            </a:r>
            <a:r>
              <a:rPr lang="it-IT" sz="2000" dirty="0">
                <a:latin typeface="Century Gothic"/>
                <a:cs typeface="Century Gothic"/>
              </a:rPr>
              <a:t>che </a:t>
            </a:r>
            <a:r>
              <a:rPr lang="it-IT" sz="2000" spc="-5" dirty="0">
                <a:latin typeface="Century Gothic"/>
                <a:cs typeface="Century Gothic"/>
              </a:rPr>
              <a:t>induce</a:t>
            </a:r>
            <a:r>
              <a:rPr lang="it-IT" sz="2000" dirty="0">
                <a:latin typeface="Century Gothic"/>
                <a:cs typeface="Century Gothic"/>
              </a:rPr>
              <a:t> </a:t>
            </a:r>
            <a:r>
              <a:rPr lang="it-IT" sz="2000" spc="-5" dirty="0">
                <a:latin typeface="Century Gothic"/>
                <a:cs typeface="Century Gothic"/>
              </a:rPr>
              <a:t>sonnolenza.</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dirty="0">
                <a:solidFill>
                  <a:srgbClr val="0070C0"/>
                </a:solidFill>
                <a:latin typeface="Century Gothic"/>
                <a:cs typeface="Century Gothic"/>
              </a:rPr>
              <a:t>L’insonnia dei ragazzi causata dalla vita online</a:t>
            </a:r>
          </a:p>
        </p:txBody>
      </p:sp>
      <p:pic>
        <p:nvPicPr>
          <p:cNvPr id="2050" name="Picture 2" descr="C:\Users\Master\Desktop\2.jpg"/>
          <p:cNvPicPr>
            <a:picLocks noChangeAspect="1" noChangeArrowheads="1"/>
          </p:cNvPicPr>
          <p:nvPr/>
        </p:nvPicPr>
        <p:blipFill>
          <a:blip r:embed="rId2" cstate="print"/>
          <a:srcRect l="11940"/>
          <a:stretch>
            <a:fillRect/>
          </a:stretch>
        </p:blipFill>
        <p:spPr bwMode="auto">
          <a:xfrm>
            <a:off x="7556500" y="2400300"/>
            <a:ext cx="2869660" cy="2286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18</a:t>
            </a:fld>
            <a:endParaRPr lang="it-IT"/>
          </a:p>
        </p:txBody>
      </p:sp>
      <p:sp>
        <p:nvSpPr>
          <p:cNvPr id="7" name="CasellaDiTesto 6"/>
          <p:cNvSpPr txBox="1"/>
          <p:nvPr/>
        </p:nvSpPr>
        <p:spPr>
          <a:xfrm>
            <a:off x="4965700" y="1562100"/>
            <a:ext cx="5410200" cy="4093428"/>
          </a:xfrm>
          <a:prstGeom prst="rect">
            <a:avLst/>
          </a:prstGeom>
          <a:solidFill>
            <a:srgbClr val="FFFF00"/>
          </a:solidFill>
          <a:ln w="25400">
            <a:solidFill>
              <a:schemeClr val="accent1"/>
            </a:solidFill>
          </a:ln>
        </p:spPr>
        <p:txBody>
          <a:bodyPr wrap="square" rtlCol="0">
            <a:spAutoFit/>
          </a:bodyPr>
          <a:lstStyle/>
          <a:p>
            <a:pPr marL="12700" marR="7620" algn="just">
              <a:lnSpc>
                <a:spcPct val="100000"/>
              </a:lnSpc>
              <a:spcBef>
                <a:spcPts val="105"/>
              </a:spcBef>
            </a:pPr>
            <a:r>
              <a:rPr lang="it-IT" sz="2000" b="1" spc="-5" dirty="0">
                <a:solidFill>
                  <a:srgbClr val="FF0000"/>
                </a:solidFill>
                <a:latin typeface="Century Gothic"/>
                <a:cs typeface="Century Gothic"/>
              </a:rPr>
              <a:t>Inoltre</a:t>
            </a:r>
            <a:r>
              <a:rPr lang="it-IT" sz="2000" spc="-5" dirty="0">
                <a:latin typeface="Century Gothic"/>
                <a:cs typeface="Century Gothic"/>
              </a:rPr>
              <a:t>, gli adolescenti possono soffrire di risvegli nel corso  della</a:t>
            </a:r>
            <a:r>
              <a:rPr lang="it-IT" sz="2000" spc="-15" dirty="0">
                <a:latin typeface="Century Gothic"/>
                <a:cs typeface="Century Gothic"/>
              </a:rPr>
              <a:t> </a:t>
            </a:r>
            <a:r>
              <a:rPr lang="it-IT" sz="2000" spc="-5" dirty="0">
                <a:latin typeface="Century Gothic"/>
                <a:cs typeface="Century Gothic"/>
              </a:rPr>
              <a:t>notte.</a:t>
            </a:r>
            <a:endParaRPr lang="it-IT" sz="2000" dirty="0">
              <a:latin typeface="Century Gothic"/>
              <a:cs typeface="Century Gothic"/>
            </a:endParaRPr>
          </a:p>
          <a:p>
            <a:pPr marL="12700" marR="5715" algn="just">
              <a:lnSpc>
                <a:spcPct val="100000"/>
              </a:lnSpc>
              <a:spcBef>
                <a:spcPts val="10"/>
              </a:spcBef>
            </a:pPr>
            <a:r>
              <a:rPr lang="it-IT" sz="2000" b="1" spc="-5" dirty="0">
                <a:solidFill>
                  <a:srgbClr val="FF0000"/>
                </a:solidFill>
                <a:latin typeface="Century Gothic"/>
                <a:cs typeface="Century Gothic"/>
              </a:rPr>
              <a:t>Questi risvegli </a:t>
            </a:r>
            <a:r>
              <a:rPr lang="it-IT" sz="2000" spc="-5" dirty="0">
                <a:latin typeface="Century Gothic"/>
                <a:cs typeface="Century Gothic"/>
              </a:rPr>
              <a:t>sono preoccupanti perché denotano  difficoltà psicologiche </a:t>
            </a:r>
            <a:r>
              <a:rPr lang="it-IT" sz="2000" dirty="0">
                <a:latin typeface="Century Gothic"/>
                <a:cs typeface="Century Gothic"/>
              </a:rPr>
              <a:t>e </a:t>
            </a:r>
            <a:r>
              <a:rPr lang="it-IT" sz="2000" spc="-5" dirty="0">
                <a:latin typeface="Century Gothic"/>
                <a:cs typeface="Century Gothic"/>
              </a:rPr>
              <a:t>possono talvolta essere sintomo di  depressione.</a:t>
            </a:r>
            <a:endParaRPr lang="it-IT" sz="2000" dirty="0">
              <a:latin typeface="Century Gothic"/>
              <a:cs typeface="Century Gothic"/>
            </a:endParaRPr>
          </a:p>
          <a:p>
            <a:pPr marL="12700" marR="6350" algn="just">
              <a:lnSpc>
                <a:spcPct val="100000"/>
              </a:lnSpc>
              <a:spcBef>
                <a:spcPts val="10"/>
              </a:spcBef>
            </a:pPr>
            <a:r>
              <a:rPr lang="it-IT" sz="2000" b="1" spc="-5" dirty="0">
                <a:solidFill>
                  <a:srgbClr val="FF0000"/>
                </a:solidFill>
                <a:latin typeface="Century Gothic"/>
                <a:cs typeface="Century Gothic"/>
              </a:rPr>
              <a:t>Capita </a:t>
            </a:r>
            <a:r>
              <a:rPr lang="it-IT" sz="2000" b="1" dirty="0">
                <a:solidFill>
                  <a:srgbClr val="FF0000"/>
                </a:solidFill>
                <a:latin typeface="Century Gothic"/>
                <a:cs typeface="Century Gothic"/>
              </a:rPr>
              <a:t>che </a:t>
            </a:r>
            <a:r>
              <a:rPr lang="it-IT" sz="2000" b="1" spc="-5" dirty="0">
                <a:solidFill>
                  <a:srgbClr val="FF0000"/>
                </a:solidFill>
                <a:latin typeface="Century Gothic"/>
                <a:cs typeface="Century Gothic"/>
              </a:rPr>
              <a:t>adolescenti </a:t>
            </a:r>
            <a:r>
              <a:rPr lang="it-IT" sz="2000" dirty="0">
                <a:latin typeface="Century Gothic"/>
                <a:cs typeface="Century Gothic"/>
              </a:rPr>
              <a:t>con </a:t>
            </a:r>
            <a:r>
              <a:rPr lang="it-IT" sz="2000" spc="-5" dirty="0">
                <a:latin typeface="Century Gothic"/>
                <a:cs typeface="Century Gothic"/>
              </a:rPr>
              <a:t>problemi abbiano addirittura  paura </a:t>
            </a:r>
            <a:r>
              <a:rPr lang="it-IT" sz="2000" dirty="0">
                <a:latin typeface="Century Gothic"/>
                <a:cs typeface="Century Gothic"/>
              </a:rPr>
              <a:t>ad andare a </a:t>
            </a:r>
            <a:r>
              <a:rPr lang="it-IT" sz="2000" spc="-5" dirty="0">
                <a:latin typeface="Century Gothic"/>
                <a:cs typeface="Century Gothic"/>
              </a:rPr>
              <a:t>letto perché pensano </a:t>
            </a:r>
            <a:r>
              <a:rPr lang="it-IT" sz="2000" dirty="0">
                <a:latin typeface="Century Gothic"/>
                <a:cs typeface="Century Gothic"/>
              </a:rPr>
              <a:t>che </a:t>
            </a:r>
            <a:r>
              <a:rPr lang="it-IT" sz="2000" spc="-5" dirty="0">
                <a:latin typeface="Century Gothic"/>
                <a:cs typeface="Century Gothic"/>
              </a:rPr>
              <a:t>potrebbero  avere degli</a:t>
            </a:r>
            <a:r>
              <a:rPr lang="it-IT" sz="2000" spc="-25" dirty="0">
                <a:latin typeface="Century Gothic"/>
                <a:cs typeface="Century Gothic"/>
              </a:rPr>
              <a:t> </a:t>
            </a:r>
            <a:r>
              <a:rPr lang="it-IT" sz="2000" spc="-5" dirty="0">
                <a:latin typeface="Century Gothic"/>
                <a:cs typeface="Century Gothic"/>
              </a:rPr>
              <a:t>incubi.</a:t>
            </a:r>
            <a:endParaRPr lang="it-IT" sz="2000" dirty="0">
              <a:latin typeface="Century Gothic"/>
              <a:cs typeface="Century Gothic"/>
            </a:endParaRPr>
          </a:p>
          <a:p>
            <a:pPr marL="12700" marR="5080" algn="just">
              <a:lnSpc>
                <a:spcPct val="100000"/>
              </a:lnSpc>
              <a:spcBef>
                <a:spcPts val="10"/>
              </a:spcBef>
            </a:pPr>
            <a:r>
              <a:rPr lang="it-IT" sz="2000" b="1" spc="-5" dirty="0">
                <a:solidFill>
                  <a:srgbClr val="FF0000"/>
                </a:solidFill>
                <a:latin typeface="Century Gothic"/>
                <a:cs typeface="Century Gothic"/>
              </a:rPr>
              <a:t>Nella maggior parte dei casi </a:t>
            </a:r>
            <a:r>
              <a:rPr lang="it-IT" sz="2000" spc="-5" dirty="0">
                <a:latin typeface="Century Gothic"/>
                <a:cs typeface="Century Gothic"/>
              </a:rPr>
              <a:t>si tratta di ragazzi che </a:t>
            </a:r>
            <a:r>
              <a:rPr lang="it-IT" sz="2000" spc="570" dirty="0">
                <a:latin typeface="Century Gothic"/>
                <a:cs typeface="Century Gothic"/>
              </a:rPr>
              <a:t> </a:t>
            </a:r>
            <a:r>
              <a:rPr lang="it-IT" sz="2000" spc="-5" dirty="0">
                <a:latin typeface="Century Gothic"/>
                <a:cs typeface="Century Gothic"/>
              </a:rPr>
              <a:t>soffrono di ansia </a:t>
            </a:r>
            <a:r>
              <a:rPr lang="it-IT" sz="2000" dirty="0">
                <a:latin typeface="Century Gothic"/>
                <a:cs typeface="Century Gothic"/>
              </a:rPr>
              <a:t>e </a:t>
            </a:r>
            <a:r>
              <a:rPr lang="it-IT" sz="2000" spc="-5" dirty="0">
                <a:latin typeface="Century Gothic"/>
                <a:cs typeface="Century Gothic"/>
              </a:rPr>
              <a:t>di difficoltà</a:t>
            </a:r>
            <a:r>
              <a:rPr lang="it-IT" sz="2000" spc="-20" dirty="0">
                <a:latin typeface="Century Gothic"/>
                <a:cs typeface="Century Gothic"/>
              </a:rPr>
              <a:t> </a:t>
            </a:r>
            <a:r>
              <a:rPr lang="it-IT" sz="2000" spc="-5" dirty="0">
                <a:latin typeface="Century Gothic"/>
                <a:cs typeface="Century Gothic"/>
              </a:rPr>
              <a:t>relazionali.</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dirty="0">
                <a:solidFill>
                  <a:srgbClr val="0070C0"/>
                </a:solidFill>
                <a:latin typeface="Century Gothic"/>
                <a:cs typeface="Century Gothic"/>
              </a:rPr>
              <a:t>Altre cause dell’insonnia dei ragazzi</a:t>
            </a:r>
          </a:p>
        </p:txBody>
      </p:sp>
      <p:pic>
        <p:nvPicPr>
          <p:cNvPr id="3074" name="Picture 2" descr="C:\Users\Master\Desktop\3.jpg"/>
          <p:cNvPicPr>
            <a:picLocks noChangeAspect="1" noChangeArrowheads="1"/>
          </p:cNvPicPr>
          <p:nvPr/>
        </p:nvPicPr>
        <p:blipFill>
          <a:blip r:embed="rId2" cstate="print"/>
          <a:srcRect/>
          <a:stretch>
            <a:fillRect/>
          </a:stretch>
        </p:blipFill>
        <p:spPr bwMode="auto">
          <a:xfrm>
            <a:off x="241300" y="2095500"/>
            <a:ext cx="4580328" cy="3048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19</a:t>
            </a:fld>
            <a:endParaRPr lang="it-IT"/>
          </a:p>
        </p:txBody>
      </p:sp>
      <p:sp>
        <p:nvSpPr>
          <p:cNvPr id="7" name="CasellaDiTesto 6"/>
          <p:cNvSpPr txBox="1"/>
          <p:nvPr/>
        </p:nvSpPr>
        <p:spPr>
          <a:xfrm>
            <a:off x="317500" y="1485900"/>
            <a:ext cx="6400800" cy="4093428"/>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sz="2000" b="1" spc="-5" dirty="0">
                <a:solidFill>
                  <a:srgbClr val="FF0000"/>
                </a:solidFill>
                <a:latin typeface="Century Gothic"/>
                <a:cs typeface="Century Gothic"/>
              </a:rPr>
              <a:t>Quando </a:t>
            </a:r>
            <a:r>
              <a:rPr lang="it-IT" sz="2000" b="1" dirty="0">
                <a:solidFill>
                  <a:srgbClr val="FF0000"/>
                </a:solidFill>
                <a:latin typeface="Century Gothic"/>
                <a:cs typeface="Century Gothic"/>
              </a:rPr>
              <a:t>una </a:t>
            </a:r>
            <a:r>
              <a:rPr lang="it-IT" sz="2000" b="1" spc="-5" dirty="0">
                <a:solidFill>
                  <a:srgbClr val="FF0000"/>
                </a:solidFill>
                <a:latin typeface="Century Gothic"/>
                <a:cs typeface="Century Gothic"/>
              </a:rPr>
              <a:t>persona </a:t>
            </a:r>
            <a:r>
              <a:rPr lang="it-IT" sz="2000" spc="-5" dirty="0">
                <a:latin typeface="Century Gothic"/>
                <a:cs typeface="Century Gothic"/>
              </a:rPr>
              <a:t>raggiunge l’adolescenza, conosce  verosimilmente il tipo di comportamento </a:t>
            </a:r>
            <a:r>
              <a:rPr lang="it-IT" sz="2000" dirty="0">
                <a:latin typeface="Century Gothic"/>
                <a:cs typeface="Century Gothic"/>
              </a:rPr>
              <a:t>che </a:t>
            </a:r>
            <a:r>
              <a:rPr lang="it-IT" sz="2000" spc="-5" dirty="0">
                <a:latin typeface="Century Gothic"/>
                <a:cs typeface="Century Gothic"/>
              </a:rPr>
              <a:t>ci si aspetta  </a:t>
            </a:r>
            <a:r>
              <a:rPr lang="it-IT" sz="2000" dirty="0">
                <a:latin typeface="Century Gothic"/>
                <a:cs typeface="Century Gothic"/>
              </a:rPr>
              <a:t>da </a:t>
            </a:r>
            <a:r>
              <a:rPr lang="it-IT" sz="2000" spc="-5" dirty="0">
                <a:latin typeface="Century Gothic"/>
                <a:cs typeface="Century Gothic"/>
              </a:rPr>
              <a:t>lei </a:t>
            </a:r>
            <a:r>
              <a:rPr lang="it-IT" sz="2000" dirty="0">
                <a:latin typeface="Century Gothic"/>
                <a:cs typeface="Century Gothic"/>
              </a:rPr>
              <a:t>e </a:t>
            </a:r>
            <a:r>
              <a:rPr lang="it-IT" sz="2000" spc="-5" dirty="0">
                <a:latin typeface="Century Gothic"/>
                <a:cs typeface="Century Gothic"/>
              </a:rPr>
              <a:t>quali comportamenti sono considerati  inaccettabili.</a:t>
            </a:r>
            <a:endParaRPr lang="it-IT" sz="2000" dirty="0">
              <a:latin typeface="Century Gothic"/>
              <a:cs typeface="Century Gothic"/>
            </a:endParaRPr>
          </a:p>
          <a:p>
            <a:pPr marL="12700" marR="5080" algn="just">
              <a:lnSpc>
                <a:spcPct val="100000"/>
              </a:lnSpc>
              <a:spcBef>
                <a:spcPts val="15"/>
              </a:spcBef>
            </a:pPr>
            <a:r>
              <a:rPr lang="it-IT" sz="2000" b="1" spc="-5" dirty="0">
                <a:solidFill>
                  <a:srgbClr val="FF0000"/>
                </a:solidFill>
                <a:latin typeface="Century Gothic"/>
                <a:cs typeface="Century Gothic"/>
              </a:rPr>
              <a:t>Inoltre, </a:t>
            </a:r>
            <a:r>
              <a:rPr lang="it-IT" sz="2000" spc="-5" dirty="0">
                <a:latin typeface="Century Gothic"/>
                <a:cs typeface="Century Gothic"/>
              </a:rPr>
              <a:t>tutti </a:t>
            </a:r>
            <a:r>
              <a:rPr lang="it-IT" sz="2000" dirty="0">
                <a:latin typeface="Century Gothic"/>
                <a:cs typeface="Century Gothic"/>
              </a:rPr>
              <a:t>i </a:t>
            </a:r>
            <a:r>
              <a:rPr lang="it-IT" sz="2000" spc="-5" dirty="0" err="1">
                <a:latin typeface="Century Gothic"/>
                <a:cs typeface="Century Gothic"/>
              </a:rPr>
              <a:t>teenagers</a:t>
            </a:r>
            <a:r>
              <a:rPr lang="it-IT" sz="2000" spc="-5" dirty="0">
                <a:latin typeface="Century Gothic"/>
                <a:cs typeface="Century Gothic"/>
              </a:rPr>
              <a:t>, di tanto in tanto, si comportano  male per </a:t>
            </a:r>
            <a:r>
              <a:rPr lang="it-IT" sz="2000" dirty="0">
                <a:latin typeface="Century Gothic"/>
                <a:cs typeface="Century Gothic"/>
              </a:rPr>
              <a:t>una </a:t>
            </a:r>
            <a:r>
              <a:rPr lang="it-IT" sz="2000" spc="-5" dirty="0">
                <a:latin typeface="Century Gothic"/>
                <a:cs typeface="Century Gothic"/>
              </a:rPr>
              <a:t>serie di ragioni: avvertono il bisogno di  affermare la propria autonomia </a:t>
            </a:r>
            <a:r>
              <a:rPr lang="it-IT" sz="2000" dirty="0">
                <a:latin typeface="Century Gothic"/>
                <a:cs typeface="Century Gothic"/>
              </a:rPr>
              <a:t>o </a:t>
            </a:r>
            <a:r>
              <a:rPr lang="it-IT" sz="2000" spc="-5" dirty="0">
                <a:latin typeface="Century Gothic"/>
                <a:cs typeface="Century Gothic"/>
              </a:rPr>
              <a:t>il desiderio di saggiare </a:t>
            </a:r>
            <a:r>
              <a:rPr lang="it-IT" sz="2000" dirty="0">
                <a:latin typeface="Century Gothic"/>
                <a:cs typeface="Century Gothic"/>
              </a:rPr>
              <a:t>i  </a:t>
            </a:r>
            <a:r>
              <a:rPr lang="it-IT" sz="2000" spc="-5" dirty="0">
                <a:latin typeface="Century Gothic"/>
                <a:cs typeface="Century Gothic"/>
              </a:rPr>
              <a:t>limiti </a:t>
            </a:r>
            <a:r>
              <a:rPr lang="it-IT" sz="2000" dirty="0">
                <a:latin typeface="Century Gothic"/>
                <a:cs typeface="Century Gothic"/>
              </a:rPr>
              <a:t>che </a:t>
            </a:r>
            <a:r>
              <a:rPr lang="it-IT" sz="2000" spc="-5" dirty="0">
                <a:latin typeface="Century Gothic"/>
                <a:cs typeface="Century Gothic"/>
              </a:rPr>
              <a:t>sono loro</a:t>
            </a:r>
            <a:r>
              <a:rPr lang="it-IT" sz="2000" spc="-40" dirty="0">
                <a:latin typeface="Century Gothic"/>
                <a:cs typeface="Century Gothic"/>
              </a:rPr>
              <a:t> </a:t>
            </a:r>
            <a:r>
              <a:rPr lang="it-IT" sz="2000" spc="-5" dirty="0">
                <a:latin typeface="Century Gothic"/>
                <a:cs typeface="Century Gothic"/>
              </a:rPr>
              <a:t>imposti.</a:t>
            </a:r>
            <a:endParaRPr lang="it-IT" sz="2000" dirty="0">
              <a:latin typeface="Century Gothic"/>
              <a:cs typeface="Century Gothic"/>
            </a:endParaRPr>
          </a:p>
          <a:p>
            <a:pPr marL="12700" marR="5715" algn="just">
              <a:lnSpc>
                <a:spcPct val="100000"/>
              </a:lnSpc>
              <a:spcBef>
                <a:spcPts val="15"/>
              </a:spcBef>
            </a:pPr>
            <a:r>
              <a:rPr lang="it-IT" sz="2000" b="1" spc="-5" dirty="0">
                <a:solidFill>
                  <a:srgbClr val="FF0000"/>
                </a:solidFill>
                <a:latin typeface="Century Gothic"/>
                <a:cs typeface="Century Gothic"/>
              </a:rPr>
              <a:t>Gli adolescenti </a:t>
            </a:r>
            <a:r>
              <a:rPr lang="it-IT" sz="2000" spc="-5" dirty="0">
                <a:latin typeface="Century Gothic"/>
                <a:cs typeface="Century Gothic"/>
              </a:rPr>
              <a:t>qualche volta si comportano male perché  stanno sperimentando </a:t>
            </a:r>
            <a:r>
              <a:rPr lang="it-IT" sz="2000" dirty="0">
                <a:latin typeface="Century Gothic"/>
                <a:cs typeface="Century Gothic"/>
              </a:rPr>
              <a:t>un </a:t>
            </a:r>
            <a:r>
              <a:rPr lang="it-IT" sz="2000" spc="-5" dirty="0">
                <a:latin typeface="Century Gothic"/>
                <a:cs typeface="Century Gothic"/>
              </a:rPr>
              <a:t>malessere interiore: astio,  frustrazione, disapprovazione, ansia, </a:t>
            </a:r>
            <a:r>
              <a:rPr lang="it-IT" sz="2000" dirty="0">
                <a:latin typeface="Century Gothic"/>
                <a:cs typeface="Century Gothic"/>
              </a:rPr>
              <a:t>o</a:t>
            </a:r>
            <a:r>
              <a:rPr lang="it-IT" sz="2000" spc="-10" dirty="0">
                <a:latin typeface="Century Gothic"/>
                <a:cs typeface="Century Gothic"/>
              </a:rPr>
              <a:t> </a:t>
            </a:r>
            <a:r>
              <a:rPr lang="it-IT" sz="2000" spc="-5" dirty="0">
                <a:latin typeface="Century Gothic"/>
                <a:cs typeface="Century Gothic"/>
              </a:rPr>
              <a:t>disperazione.</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10" dirty="0">
                <a:solidFill>
                  <a:srgbClr val="0070C0"/>
                </a:solidFill>
              </a:rPr>
              <a:t>Disturbi del </a:t>
            </a:r>
            <a:r>
              <a:rPr lang="it-IT" sz="2400" b="1" spc="15" dirty="0">
                <a:solidFill>
                  <a:srgbClr val="0070C0"/>
                </a:solidFill>
              </a:rPr>
              <a:t>comportamento  </a:t>
            </a:r>
            <a:r>
              <a:rPr lang="it-IT" sz="2400" b="1" spc="10" dirty="0">
                <a:solidFill>
                  <a:srgbClr val="0070C0"/>
                </a:solidFill>
              </a:rPr>
              <a:t>adolescenziale</a:t>
            </a:r>
            <a:endParaRPr lang="it-IT" sz="2400" b="1" dirty="0">
              <a:solidFill>
                <a:srgbClr val="0070C0"/>
              </a:solidFill>
              <a:latin typeface="Century Gothic"/>
              <a:cs typeface="Century Gothic"/>
            </a:endParaRPr>
          </a:p>
        </p:txBody>
      </p:sp>
      <p:pic>
        <p:nvPicPr>
          <p:cNvPr id="5122" name="Picture 2" descr="C:\Users\Master\Desktop\5.png"/>
          <p:cNvPicPr>
            <a:picLocks noChangeAspect="1" noChangeArrowheads="1"/>
          </p:cNvPicPr>
          <p:nvPr/>
        </p:nvPicPr>
        <p:blipFill>
          <a:blip r:embed="rId2" cstate="print"/>
          <a:srcRect/>
          <a:stretch>
            <a:fillRect/>
          </a:stretch>
        </p:blipFill>
        <p:spPr bwMode="auto">
          <a:xfrm>
            <a:off x="6870700" y="2628900"/>
            <a:ext cx="3627309" cy="1865804"/>
          </a:xfrm>
          <a:prstGeom prst="rect">
            <a:avLst/>
          </a:prstGeom>
          <a:solidFill>
            <a:srgbClr val="FFFF00"/>
          </a:solid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a:t>
            </a:fld>
            <a:endParaRPr lang="it-IT"/>
          </a:p>
        </p:txBody>
      </p:sp>
      <p:sp>
        <p:nvSpPr>
          <p:cNvPr id="7" name="CasellaDiTesto 6"/>
          <p:cNvSpPr txBox="1"/>
          <p:nvPr/>
        </p:nvSpPr>
        <p:spPr>
          <a:xfrm>
            <a:off x="317500" y="1562100"/>
            <a:ext cx="4724400" cy="4031873"/>
          </a:xfrm>
          <a:prstGeom prst="rect">
            <a:avLst/>
          </a:prstGeom>
          <a:solidFill>
            <a:srgbClr val="FFFF00"/>
          </a:solidFill>
          <a:ln w="25400">
            <a:solidFill>
              <a:schemeClr val="accent1"/>
            </a:solidFill>
          </a:ln>
        </p:spPr>
        <p:txBody>
          <a:bodyPr wrap="square" rtlCol="0">
            <a:spAutoFit/>
          </a:bodyPr>
          <a:lstStyle/>
          <a:p>
            <a:pPr marL="12700" marR="7620" algn="just">
              <a:lnSpc>
                <a:spcPct val="100000"/>
              </a:lnSpc>
              <a:spcBef>
                <a:spcPts val="105"/>
              </a:spcBef>
            </a:pPr>
            <a:r>
              <a:rPr lang="it-IT" sz="1600" b="1" spc="-5" dirty="0">
                <a:solidFill>
                  <a:srgbClr val="FF0000"/>
                </a:solidFill>
                <a:latin typeface="Century Gothic"/>
                <a:cs typeface="Century Gothic"/>
              </a:rPr>
              <a:t>L’adolescenza</a:t>
            </a:r>
            <a:r>
              <a:rPr lang="it-IT" sz="1600" spc="-5" dirty="0">
                <a:latin typeface="Century Gothic"/>
                <a:cs typeface="Century Gothic"/>
              </a:rPr>
              <a:t> </a:t>
            </a:r>
            <a:r>
              <a:rPr lang="it-IT" sz="1600" dirty="0">
                <a:latin typeface="Century Gothic"/>
                <a:cs typeface="Century Gothic"/>
              </a:rPr>
              <a:t>è </a:t>
            </a:r>
            <a:r>
              <a:rPr lang="it-IT" sz="1600" spc="-5" dirty="0">
                <a:latin typeface="Century Gothic"/>
                <a:cs typeface="Century Gothic"/>
              </a:rPr>
              <a:t>l’età in cui si ricerca </a:t>
            </a:r>
            <a:r>
              <a:rPr lang="it-IT" sz="1600" dirty="0">
                <a:latin typeface="Century Gothic"/>
                <a:cs typeface="Century Gothic"/>
              </a:rPr>
              <a:t>un </a:t>
            </a:r>
            <a:r>
              <a:rPr lang="it-IT" sz="1600" spc="-5" dirty="0">
                <a:latin typeface="Century Gothic"/>
                <a:cs typeface="Century Gothic"/>
              </a:rPr>
              <a:t>nuovo equilibrio per far fronte alla  </a:t>
            </a:r>
            <a:r>
              <a:rPr lang="it-IT" sz="1600" dirty="0">
                <a:latin typeface="Century Gothic"/>
                <a:cs typeface="Century Gothic"/>
              </a:rPr>
              <a:t>rottura </a:t>
            </a:r>
            <a:r>
              <a:rPr lang="it-IT" sz="1600" spc="-5" dirty="0">
                <a:latin typeface="Century Gothic"/>
                <a:cs typeface="Century Gothic"/>
              </a:rPr>
              <a:t>degli assetti</a:t>
            </a:r>
            <a:r>
              <a:rPr lang="it-IT" sz="1600" spc="-25" dirty="0">
                <a:latin typeface="Century Gothic"/>
                <a:cs typeface="Century Gothic"/>
              </a:rPr>
              <a:t> </a:t>
            </a:r>
            <a:r>
              <a:rPr lang="it-IT" sz="1600" spc="-5" dirty="0">
                <a:latin typeface="Century Gothic"/>
                <a:cs typeface="Century Gothic"/>
              </a:rPr>
              <a:t>precedenti.</a:t>
            </a:r>
          </a:p>
          <a:p>
            <a:pPr marL="12700" marR="6350" algn="just">
              <a:lnSpc>
                <a:spcPct val="100000"/>
              </a:lnSpc>
              <a:spcBef>
                <a:spcPts val="10"/>
              </a:spcBef>
            </a:pPr>
            <a:r>
              <a:rPr lang="it-IT" sz="1600" b="1" spc="-5" dirty="0">
                <a:solidFill>
                  <a:srgbClr val="FF0000"/>
                </a:solidFill>
                <a:latin typeface="Century Gothic"/>
                <a:cs typeface="Century Gothic"/>
              </a:rPr>
              <a:t>Il percorso </a:t>
            </a:r>
            <a:r>
              <a:rPr lang="it-IT" sz="1600" spc="-5" dirty="0">
                <a:latin typeface="Century Gothic"/>
                <a:cs typeface="Century Gothic"/>
              </a:rPr>
              <a:t>verso l’identità non </a:t>
            </a:r>
            <a:r>
              <a:rPr lang="it-IT" sz="1600" dirty="0">
                <a:latin typeface="Century Gothic"/>
                <a:cs typeface="Century Gothic"/>
              </a:rPr>
              <a:t>è </a:t>
            </a:r>
            <a:r>
              <a:rPr lang="it-IT" sz="1600" spc="-5" dirty="0">
                <a:latin typeface="Century Gothic"/>
                <a:cs typeface="Century Gothic"/>
              </a:rPr>
              <a:t>privo di ostacoli e,  spesso, </a:t>
            </a:r>
            <a:r>
              <a:rPr lang="it-IT" sz="1600" dirty="0">
                <a:latin typeface="Century Gothic"/>
                <a:cs typeface="Century Gothic"/>
              </a:rPr>
              <a:t>è </a:t>
            </a:r>
            <a:r>
              <a:rPr lang="it-IT" sz="1600" spc="-5" dirty="0">
                <a:latin typeface="Century Gothic"/>
                <a:cs typeface="Century Gothic"/>
              </a:rPr>
              <a:t>accompagnato </a:t>
            </a:r>
            <a:r>
              <a:rPr lang="it-IT" sz="1600" dirty="0">
                <a:latin typeface="Century Gothic"/>
                <a:cs typeface="Century Gothic"/>
              </a:rPr>
              <a:t>da </a:t>
            </a:r>
            <a:r>
              <a:rPr lang="it-IT" sz="1600" spc="-5" dirty="0">
                <a:latin typeface="Century Gothic"/>
                <a:cs typeface="Century Gothic"/>
              </a:rPr>
              <a:t>difficoltà </a:t>
            </a:r>
            <a:r>
              <a:rPr lang="it-IT" sz="1600" dirty="0">
                <a:latin typeface="Century Gothic"/>
                <a:cs typeface="Century Gothic"/>
              </a:rPr>
              <a:t>e </a:t>
            </a:r>
            <a:r>
              <a:rPr lang="it-IT" sz="1600" spc="-5" dirty="0">
                <a:latin typeface="Century Gothic"/>
                <a:cs typeface="Century Gothic"/>
              </a:rPr>
              <a:t>disorientamento  </a:t>
            </a:r>
            <a:r>
              <a:rPr lang="it-IT" sz="1600" dirty="0">
                <a:latin typeface="Century Gothic"/>
                <a:cs typeface="Century Gothic"/>
              </a:rPr>
              <a:t>che vengono vissuti come disagio e, se non superati,  </a:t>
            </a:r>
            <a:r>
              <a:rPr lang="it-IT" sz="1600" spc="-5" dirty="0">
                <a:latin typeface="Century Gothic"/>
                <a:cs typeface="Century Gothic"/>
              </a:rPr>
              <a:t>danno luogo </a:t>
            </a:r>
            <a:r>
              <a:rPr lang="it-IT" sz="1600" dirty="0">
                <a:latin typeface="Century Gothic"/>
                <a:cs typeface="Century Gothic"/>
              </a:rPr>
              <a:t>a </a:t>
            </a:r>
            <a:r>
              <a:rPr lang="it-IT" sz="1600" spc="-5" dirty="0">
                <a:latin typeface="Century Gothic"/>
                <a:cs typeface="Century Gothic"/>
              </a:rPr>
              <a:t>disadattamento </a:t>
            </a:r>
            <a:r>
              <a:rPr lang="it-IT" sz="1600" dirty="0">
                <a:latin typeface="Century Gothic"/>
                <a:cs typeface="Century Gothic"/>
              </a:rPr>
              <a:t>e</a:t>
            </a:r>
            <a:r>
              <a:rPr lang="it-IT" sz="1600" spc="-5" dirty="0">
                <a:latin typeface="Century Gothic"/>
                <a:cs typeface="Century Gothic"/>
              </a:rPr>
              <a:t> devianza.</a:t>
            </a:r>
            <a:endParaRPr lang="it-IT" sz="1600" dirty="0">
              <a:latin typeface="Century Gothic"/>
              <a:cs typeface="Century Gothic"/>
            </a:endParaRPr>
          </a:p>
          <a:p>
            <a:pPr marL="12700" marR="5080" algn="just">
              <a:lnSpc>
                <a:spcPct val="100000"/>
              </a:lnSpc>
              <a:spcBef>
                <a:spcPts val="20"/>
              </a:spcBef>
            </a:pPr>
            <a:r>
              <a:rPr lang="it-IT" sz="1600" b="1" spc="-5" dirty="0">
                <a:solidFill>
                  <a:srgbClr val="FF0000"/>
                </a:solidFill>
                <a:latin typeface="Century Gothic"/>
                <a:cs typeface="Century Gothic"/>
              </a:rPr>
              <a:t>L’adolescente</a:t>
            </a:r>
            <a:r>
              <a:rPr lang="it-IT" sz="1600" spc="-5" dirty="0">
                <a:latin typeface="Century Gothic"/>
                <a:cs typeface="Century Gothic"/>
              </a:rPr>
              <a:t> vive </a:t>
            </a:r>
            <a:r>
              <a:rPr lang="it-IT" sz="1600" dirty="0">
                <a:latin typeface="Century Gothic"/>
                <a:cs typeface="Century Gothic"/>
              </a:rPr>
              <a:t>una </a:t>
            </a:r>
            <a:r>
              <a:rPr lang="it-IT" sz="1600" spc="-5" dirty="0">
                <a:latin typeface="Century Gothic"/>
                <a:cs typeface="Century Gothic"/>
              </a:rPr>
              <a:t>profonda trasformazione che  interessa la sfera della relazioni, ovvero </a:t>
            </a:r>
            <a:r>
              <a:rPr lang="it-IT" sz="1600" dirty="0">
                <a:latin typeface="Century Gothic"/>
                <a:cs typeface="Century Gothic"/>
              </a:rPr>
              <a:t>una </a:t>
            </a:r>
            <a:r>
              <a:rPr lang="it-IT" sz="1600" spc="-5" dirty="0">
                <a:latin typeface="Century Gothic"/>
                <a:cs typeface="Century Gothic"/>
              </a:rPr>
              <a:t>separazione  sempre più </a:t>
            </a:r>
            <a:r>
              <a:rPr lang="it-IT" sz="1600" dirty="0">
                <a:latin typeface="Century Gothic"/>
                <a:cs typeface="Century Gothic"/>
              </a:rPr>
              <a:t>netta </a:t>
            </a:r>
            <a:r>
              <a:rPr lang="it-IT" sz="1600" spc="-5" dirty="0">
                <a:latin typeface="Century Gothic"/>
                <a:cs typeface="Century Gothic"/>
              </a:rPr>
              <a:t>dalla famiglia, la scelta della scuola in  previsione del suo futuro.</a:t>
            </a:r>
          </a:p>
          <a:p>
            <a:pPr marL="12700" marR="5080" algn="just">
              <a:lnSpc>
                <a:spcPct val="100000"/>
              </a:lnSpc>
              <a:spcBef>
                <a:spcPts val="20"/>
              </a:spcBef>
            </a:pPr>
            <a:r>
              <a:rPr lang="it-IT" sz="1600" b="1" dirty="0">
                <a:solidFill>
                  <a:srgbClr val="FF0000"/>
                </a:solidFill>
                <a:latin typeface="Century Gothic"/>
                <a:cs typeface="Century Gothic"/>
              </a:rPr>
              <a:t>Sperimenta </a:t>
            </a:r>
            <a:r>
              <a:rPr lang="it-IT" sz="1600" dirty="0">
                <a:latin typeface="Century Gothic"/>
                <a:cs typeface="Century Gothic"/>
              </a:rPr>
              <a:t>un </a:t>
            </a:r>
            <a:r>
              <a:rPr lang="it-IT" sz="1600" spc="-5" dirty="0">
                <a:latin typeface="Century Gothic"/>
                <a:cs typeface="Century Gothic"/>
              </a:rPr>
              <a:t>nuovo </a:t>
            </a:r>
            <a:r>
              <a:rPr lang="it-IT" sz="1600" dirty="0">
                <a:latin typeface="Century Gothic"/>
                <a:cs typeface="Century Gothic"/>
              </a:rPr>
              <a:t>modo </a:t>
            </a:r>
            <a:r>
              <a:rPr lang="it-IT" sz="1600" spc="-5" dirty="0">
                <a:latin typeface="Century Gothic"/>
                <a:cs typeface="Century Gothic"/>
              </a:rPr>
              <a:t>di approcciarsi ai  coetanei e un maggiore interesse della condivisione </a:t>
            </a:r>
            <a:r>
              <a:rPr lang="it-IT" sz="1600" dirty="0">
                <a:latin typeface="Century Gothic"/>
                <a:cs typeface="Century Gothic"/>
              </a:rPr>
              <a:t>con </a:t>
            </a:r>
            <a:r>
              <a:rPr lang="it-IT" sz="1600" spc="-5" dirty="0">
                <a:latin typeface="Century Gothic"/>
                <a:cs typeface="Century Gothic"/>
              </a:rPr>
              <a:t>il  gruppo dei pari.</a:t>
            </a:r>
            <a:endParaRPr lang="it-IT" sz="1600"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L’adolescenza è l’età della crisi</a:t>
            </a:r>
          </a:p>
        </p:txBody>
      </p:sp>
      <p:pic>
        <p:nvPicPr>
          <p:cNvPr id="6" name="Picture 2" descr="C:\Users\Master\Desktop\1.jpg"/>
          <p:cNvPicPr>
            <a:picLocks noChangeAspect="1" noChangeArrowheads="1"/>
          </p:cNvPicPr>
          <p:nvPr/>
        </p:nvPicPr>
        <p:blipFill>
          <a:blip r:embed="rId2" cstate="print"/>
          <a:srcRect/>
          <a:stretch>
            <a:fillRect/>
          </a:stretch>
        </p:blipFill>
        <p:spPr bwMode="auto">
          <a:xfrm>
            <a:off x="5194300" y="2400300"/>
            <a:ext cx="5307076" cy="23622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20</a:t>
            </a:fld>
            <a:endParaRPr lang="it-IT"/>
          </a:p>
        </p:txBody>
      </p:sp>
      <p:sp>
        <p:nvSpPr>
          <p:cNvPr id="7" name="CasellaDiTesto 6"/>
          <p:cNvSpPr txBox="1"/>
          <p:nvPr/>
        </p:nvSpPr>
        <p:spPr>
          <a:xfrm>
            <a:off x="4965700" y="1485900"/>
            <a:ext cx="5410200" cy="4093428"/>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sz="2000" b="1" spc="-5" dirty="0">
                <a:solidFill>
                  <a:srgbClr val="FF0000"/>
                </a:solidFill>
                <a:latin typeface="Century Gothic"/>
                <a:cs typeface="Century Gothic"/>
              </a:rPr>
              <a:t>I disturbi del comportamento </a:t>
            </a:r>
            <a:r>
              <a:rPr lang="it-IT" sz="2000" spc="-5" dirty="0">
                <a:latin typeface="Century Gothic"/>
                <a:cs typeface="Century Gothic"/>
              </a:rPr>
              <a:t>si riferiscono </a:t>
            </a:r>
            <a:r>
              <a:rPr lang="it-IT" sz="2000" dirty="0">
                <a:latin typeface="Century Gothic"/>
                <a:cs typeface="Century Gothic"/>
              </a:rPr>
              <a:t>ad un </a:t>
            </a:r>
            <a:r>
              <a:rPr lang="it-IT" sz="2000" spc="-5" dirty="0">
                <a:latin typeface="Century Gothic"/>
                <a:cs typeface="Century Gothic"/>
              </a:rPr>
              <a:t>insieme  di problemi comportamentali </a:t>
            </a:r>
            <a:r>
              <a:rPr lang="it-IT" sz="2000" dirty="0">
                <a:latin typeface="Century Gothic"/>
                <a:cs typeface="Century Gothic"/>
              </a:rPr>
              <a:t>ed </a:t>
            </a:r>
            <a:r>
              <a:rPr lang="it-IT" sz="2000" spc="-5" dirty="0">
                <a:latin typeface="Century Gothic"/>
                <a:cs typeface="Century Gothic"/>
              </a:rPr>
              <a:t>emozionali propri degli  adolescenti </a:t>
            </a:r>
            <a:r>
              <a:rPr lang="it-IT" sz="2000" dirty="0">
                <a:latin typeface="Century Gothic"/>
                <a:cs typeface="Century Gothic"/>
              </a:rPr>
              <a:t>che </a:t>
            </a:r>
            <a:r>
              <a:rPr lang="it-IT" sz="2000" spc="-5" dirty="0">
                <a:latin typeface="Century Gothic"/>
                <a:cs typeface="Century Gothic"/>
              </a:rPr>
              <a:t>hanno grande difficoltà </a:t>
            </a:r>
            <a:r>
              <a:rPr lang="it-IT" sz="2000" dirty="0">
                <a:latin typeface="Century Gothic"/>
                <a:cs typeface="Century Gothic"/>
              </a:rPr>
              <a:t>a </a:t>
            </a:r>
            <a:r>
              <a:rPr lang="it-IT" sz="2000" spc="-5" dirty="0">
                <a:latin typeface="Century Gothic"/>
                <a:cs typeface="Century Gothic"/>
              </a:rPr>
              <a:t>seguire le  regole </a:t>
            </a:r>
            <a:r>
              <a:rPr lang="it-IT" sz="2000" dirty="0">
                <a:latin typeface="Century Gothic"/>
                <a:cs typeface="Century Gothic"/>
              </a:rPr>
              <a:t>e a </a:t>
            </a:r>
            <a:r>
              <a:rPr lang="it-IT" sz="2000" spc="-5" dirty="0">
                <a:latin typeface="Century Gothic"/>
                <a:cs typeface="Century Gothic"/>
              </a:rPr>
              <a:t>comportarsi in </a:t>
            </a:r>
            <a:r>
              <a:rPr lang="it-IT" sz="2000" dirty="0">
                <a:latin typeface="Century Gothic"/>
                <a:cs typeface="Century Gothic"/>
              </a:rPr>
              <a:t>un modo </a:t>
            </a:r>
            <a:r>
              <a:rPr lang="it-IT" sz="2000" spc="-5" dirty="0">
                <a:latin typeface="Century Gothic"/>
                <a:cs typeface="Century Gothic"/>
              </a:rPr>
              <a:t>socialmente  accettabile.</a:t>
            </a:r>
            <a:endParaRPr lang="it-IT" sz="2000" dirty="0">
              <a:latin typeface="Century Gothic"/>
              <a:cs typeface="Century Gothic"/>
            </a:endParaRPr>
          </a:p>
          <a:p>
            <a:pPr marL="12700" marR="6350" algn="just">
              <a:lnSpc>
                <a:spcPct val="100000"/>
              </a:lnSpc>
              <a:spcBef>
                <a:spcPts val="20"/>
              </a:spcBef>
            </a:pPr>
            <a:r>
              <a:rPr lang="it-IT" sz="2000" b="1" spc="-5" dirty="0">
                <a:solidFill>
                  <a:srgbClr val="FF0000"/>
                </a:solidFill>
                <a:latin typeface="Century Gothic"/>
                <a:cs typeface="Century Gothic"/>
              </a:rPr>
              <a:t>Ripetutamente</a:t>
            </a:r>
            <a:r>
              <a:rPr lang="it-IT" sz="2000" spc="-5" dirty="0">
                <a:latin typeface="Century Gothic"/>
                <a:cs typeface="Century Gothic"/>
              </a:rPr>
              <a:t> violano </a:t>
            </a:r>
            <a:r>
              <a:rPr lang="it-IT" sz="2000" dirty="0">
                <a:latin typeface="Century Gothic"/>
                <a:cs typeface="Century Gothic"/>
              </a:rPr>
              <a:t>i </a:t>
            </a:r>
            <a:r>
              <a:rPr lang="it-IT" sz="2000" spc="-5" dirty="0">
                <a:latin typeface="Century Gothic"/>
                <a:cs typeface="Century Gothic"/>
              </a:rPr>
              <a:t>diritti personali degli altri </a:t>
            </a:r>
            <a:r>
              <a:rPr lang="it-IT" sz="2000" dirty="0">
                <a:latin typeface="Century Gothic"/>
                <a:cs typeface="Century Gothic"/>
              </a:rPr>
              <a:t>e </a:t>
            </a:r>
            <a:r>
              <a:rPr lang="it-IT" sz="2000" spc="-5" dirty="0">
                <a:latin typeface="Century Gothic"/>
                <a:cs typeface="Century Gothic"/>
              </a:rPr>
              <a:t>le  aspettative basilari della</a:t>
            </a:r>
            <a:r>
              <a:rPr lang="it-IT" sz="2000" spc="-40" dirty="0">
                <a:latin typeface="Century Gothic"/>
                <a:cs typeface="Century Gothic"/>
              </a:rPr>
              <a:t> </a:t>
            </a:r>
            <a:r>
              <a:rPr lang="it-IT" sz="2000" spc="-5" dirty="0">
                <a:latin typeface="Century Gothic"/>
                <a:cs typeface="Century Gothic"/>
              </a:rPr>
              <a:t>società.</a:t>
            </a:r>
            <a:endParaRPr lang="it-IT" sz="2000" dirty="0">
              <a:latin typeface="Century Gothic"/>
              <a:cs typeface="Century Gothic"/>
            </a:endParaRPr>
          </a:p>
          <a:p>
            <a:pPr marL="12700" marR="6350" algn="just">
              <a:lnSpc>
                <a:spcPct val="100000"/>
              </a:lnSpc>
              <a:spcBef>
                <a:spcPts val="10"/>
              </a:spcBef>
            </a:pPr>
            <a:r>
              <a:rPr lang="it-IT" sz="2000" b="1" spc="-5" dirty="0">
                <a:solidFill>
                  <a:srgbClr val="FF0000"/>
                </a:solidFill>
                <a:latin typeface="Century Gothic"/>
                <a:cs typeface="Century Gothic"/>
              </a:rPr>
              <a:t>Sono spesso </a:t>
            </a:r>
            <a:r>
              <a:rPr lang="it-IT" sz="2000" spc="-5" dirty="0">
                <a:latin typeface="Century Gothic"/>
                <a:cs typeface="Century Gothic"/>
              </a:rPr>
              <a:t>visti dagli altri </a:t>
            </a:r>
            <a:r>
              <a:rPr lang="it-IT" sz="2000" dirty="0">
                <a:latin typeface="Century Gothic"/>
                <a:cs typeface="Century Gothic"/>
              </a:rPr>
              <a:t>come </a:t>
            </a:r>
            <a:r>
              <a:rPr lang="it-IT" sz="2000" spc="-5" dirty="0">
                <a:latin typeface="Century Gothic"/>
                <a:cs typeface="Century Gothic"/>
              </a:rPr>
              <a:t>“cattivi” </a:t>
            </a:r>
            <a:r>
              <a:rPr lang="it-IT" sz="2000" dirty="0">
                <a:latin typeface="Century Gothic"/>
                <a:cs typeface="Century Gothic"/>
              </a:rPr>
              <a:t>o </a:t>
            </a:r>
            <a:r>
              <a:rPr lang="it-IT" sz="2000" spc="-5" dirty="0">
                <a:latin typeface="Century Gothic"/>
                <a:cs typeface="Century Gothic"/>
              </a:rPr>
              <a:t>delinquenti, </a:t>
            </a:r>
            <a:r>
              <a:rPr lang="it-IT" sz="2000" dirty="0">
                <a:latin typeface="Century Gothic"/>
                <a:cs typeface="Century Gothic"/>
              </a:rPr>
              <a:t>o  </a:t>
            </a:r>
            <a:r>
              <a:rPr lang="it-IT" sz="2000" spc="-5" dirty="0">
                <a:latin typeface="Century Gothic"/>
                <a:cs typeface="Century Gothic"/>
              </a:rPr>
              <a:t>antisociali, piuttosto </a:t>
            </a:r>
            <a:r>
              <a:rPr lang="it-IT" sz="2000" dirty="0">
                <a:latin typeface="Century Gothic"/>
                <a:cs typeface="Century Gothic"/>
              </a:rPr>
              <a:t>che </a:t>
            </a:r>
            <a:r>
              <a:rPr lang="it-IT" sz="2000" spc="-5" dirty="0">
                <a:latin typeface="Century Gothic"/>
                <a:cs typeface="Century Gothic"/>
              </a:rPr>
              <a:t>malati</a:t>
            </a:r>
            <a:r>
              <a:rPr lang="it-IT" sz="2000" spc="-45" dirty="0">
                <a:latin typeface="Century Gothic"/>
                <a:cs typeface="Century Gothic"/>
              </a:rPr>
              <a:t> </a:t>
            </a:r>
            <a:r>
              <a:rPr lang="it-IT" sz="2000" spc="-5" dirty="0">
                <a:latin typeface="Century Gothic"/>
                <a:cs typeface="Century Gothic"/>
              </a:rPr>
              <a:t>mentali.</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15" dirty="0">
                <a:solidFill>
                  <a:srgbClr val="0070C0"/>
                </a:solidFill>
              </a:rPr>
              <a:t>La difficoltà degli </a:t>
            </a:r>
            <a:r>
              <a:rPr lang="it-IT" sz="2400" b="1" spc="10" dirty="0">
                <a:solidFill>
                  <a:srgbClr val="0070C0"/>
                </a:solidFill>
              </a:rPr>
              <a:t>adolescenti </a:t>
            </a:r>
            <a:r>
              <a:rPr lang="it-IT" sz="2400" b="1" spc="15" dirty="0">
                <a:solidFill>
                  <a:srgbClr val="0070C0"/>
                </a:solidFill>
              </a:rPr>
              <a:t>a rispettare le regole</a:t>
            </a:r>
            <a:endParaRPr lang="it-IT" sz="2400" b="1" dirty="0">
              <a:solidFill>
                <a:srgbClr val="0070C0"/>
              </a:solidFill>
              <a:latin typeface="Century Gothic"/>
              <a:cs typeface="Century Gothic"/>
            </a:endParaRPr>
          </a:p>
        </p:txBody>
      </p:sp>
      <p:pic>
        <p:nvPicPr>
          <p:cNvPr id="7170" name="Picture 2" descr="C:\Users\Master\Desktop\7.jpg"/>
          <p:cNvPicPr>
            <a:picLocks noChangeAspect="1" noChangeArrowheads="1"/>
          </p:cNvPicPr>
          <p:nvPr/>
        </p:nvPicPr>
        <p:blipFill>
          <a:blip r:embed="rId2" cstate="print"/>
          <a:srcRect/>
          <a:stretch>
            <a:fillRect/>
          </a:stretch>
        </p:blipFill>
        <p:spPr bwMode="auto">
          <a:xfrm>
            <a:off x="393700" y="2324100"/>
            <a:ext cx="4413398" cy="2590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21</a:t>
            </a:fld>
            <a:endParaRPr lang="it-IT"/>
          </a:p>
        </p:txBody>
      </p:sp>
      <p:sp>
        <p:nvSpPr>
          <p:cNvPr id="7" name="CasellaDiTesto 6"/>
          <p:cNvSpPr txBox="1"/>
          <p:nvPr/>
        </p:nvSpPr>
        <p:spPr>
          <a:xfrm>
            <a:off x="317500" y="1485900"/>
            <a:ext cx="5867400" cy="4093428"/>
          </a:xfrm>
          <a:prstGeom prst="rect">
            <a:avLst/>
          </a:prstGeom>
          <a:solidFill>
            <a:srgbClr val="FFFF00"/>
          </a:solidFill>
          <a:ln w="25400">
            <a:solidFill>
              <a:schemeClr val="accent1"/>
            </a:solidFill>
          </a:ln>
        </p:spPr>
        <p:txBody>
          <a:bodyPr wrap="square" rtlCol="0">
            <a:spAutoFit/>
          </a:bodyPr>
          <a:lstStyle/>
          <a:p>
            <a:pPr marL="12700" marR="6985" algn="just">
              <a:lnSpc>
                <a:spcPct val="100000"/>
              </a:lnSpc>
              <a:spcBef>
                <a:spcPts val="105"/>
              </a:spcBef>
            </a:pPr>
            <a:r>
              <a:rPr lang="it-IT" sz="2000" b="1" dirty="0">
                <a:solidFill>
                  <a:srgbClr val="FF0000"/>
                </a:solidFill>
                <a:latin typeface="Century Gothic"/>
                <a:cs typeface="Century Gothic"/>
              </a:rPr>
              <a:t>Ci </a:t>
            </a:r>
            <a:r>
              <a:rPr lang="it-IT" sz="2000" b="1" spc="-5" dirty="0">
                <a:solidFill>
                  <a:srgbClr val="FF0000"/>
                </a:solidFill>
                <a:latin typeface="Century Gothic"/>
                <a:cs typeface="Century Gothic"/>
              </a:rPr>
              <a:t>sono anche adolescenti </a:t>
            </a:r>
            <a:r>
              <a:rPr lang="it-IT" sz="2000" spc="-5" dirty="0">
                <a:latin typeface="Century Gothic"/>
                <a:cs typeface="Century Gothic"/>
              </a:rPr>
              <a:t>il cui comportamento provoca  tribolazioni agli</a:t>
            </a:r>
            <a:r>
              <a:rPr lang="it-IT" sz="2000" spc="-45" dirty="0">
                <a:latin typeface="Century Gothic"/>
                <a:cs typeface="Century Gothic"/>
              </a:rPr>
              <a:t> </a:t>
            </a:r>
            <a:r>
              <a:rPr lang="it-IT" sz="2000" spc="-5" dirty="0">
                <a:latin typeface="Century Gothic"/>
                <a:cs typeface="Century Gothic"/>
              </a:rPr>
              <a:t>altri.</a:t>
            </a:r>
            <a:endParaRPr lang="it-IT" sz="2000" dirty="0">
              <a:latin typeface="Century Gothic"/>
              <a:cs typeface="Century Gothic"/>
            </a:endParaRPr>
          </a:p>
          <a:p>
            <a:pPr marL="12700" marR="5080" algn="just">
              <a:lnSpc>
                <a:spcPct val="100000"/>
              </a:lnSpc>
              <a:spcBef>
                <a:spcPts val="10"/>
              </a:spcBef>
            </a:pPr>
            <a:r>
              <a:rPr lang="it-IT" sz="2000" b="1" spc="-5" dirty="0">
                <a:solidFill>
                  <a:srgbClr val="FF0000"/>
                </a:solidFill>
                <a:latin typeface="Century Gothic"/>
                <a:cs typeface="Century Gothic"/>
              </a:rPr>
              <a:t>Il loro comportamento </a:t>
            </a:r>
            <a:r>
              <a:rPr lang="it-IT" sz="2000" spc="-5" dirty="0">
                <a:latin typeface="Century Gothic"/>
                <a:cs typeface="Century Gothic"/>
              </a:rPr>
              <a:t>risulta essere più serio delle </a:t>
            </a:r>
            <a:r>
              <a:rPr lang="it-IT" sz="2000" dirty="0">
                <a:latin typeface="Century Gothic"/>
                <a:cs typeface="Century Gothic"/>
              </a:rPr>
              <a:t>ordinarie  </a:t>
            </a:r>
            <a:r>
              <a:rPr lang="it-IT" sz="2000" spc="-5" dirty="0">
                <a:latin typeface="Century Gothic"/>
                <a:cs typeface="Century Gothic"/>
              </a:rPr>
              <a:t>malizie </a:t>
            </a:r>
            <a:r>
              <a:rPr lang="it-IT" sz="2000" dirty="0">
                <a:latin typeface="Century Gothic"/>
                <a:cs typeface="Century Gothic"/>
              </a:rPr>
              <a:t>e </a:t>
            </a:r>
            <a:r>
              <a:rPr lang="it-IT" sz="2000" spc="-5" dirty="0">
                <a:latin typeface="Century Gothic"/>
                <a:cs typeface="Century Gothic"/>
              </a:rPr>
              <a:t>birichinate degli adolescenti, </a:t>
            </a:r>
            <a:r>
              <a:rPr lang="it-IT" sz="2000" dirty="0">
                <a:latin typeface="Century Gothic"/>
                <a:cs typeface="Century Gothic"/>
              </a:rPr>
              <a:t>e </a:t>
            </a:r>
            <a:r>
              <a:rPr lang="it-IT" sz="2000" spc="-5" dirty="0">
                <a:latin typeface="Century Gothic"/>
                <a:cs typeface="Century Gothic"/>
              </a:rPr>
              <a:t>oltrepassa  significativamente </a:t>
            </a:r>
            <a:r>
              <a:rPr lang="it-IT" sz="2000" dirty="0">
                <a:latin typeface="Century Gothic"/>
                <a:cs typeface="Century Gothic"/>
              </a:rPr>
              <a:t>i </a:t>
            </a:r>
            <a:r>
              <a:rPr lang="it-IT" sz="2000" spc="-5" dirty="0">
                <a:latin typeface="Century Gothic"/>
                <a:cs typeface="Century Gothic"/>
              </a:rPr>
              <a:t>limiti di </a:t>
            </a:r>
            <a:r>
              <a:rPr lang="it-IT" sz="2000" dirty="0">
                <a:latin typeface="Century Gothic"/>
                <a:cs typeface="Century Gothic"/>
              </a:rPr>
              <a:t>ciò che è </a:t>
            </a:r>
            <a:r>
              <a:rPr lang="it-IT" sz="2000" spc="-5" dirty="0">
                <a:latin typeface="Century Gothic"/>
                <a:cs typeface="Century Gothic"/>
              </a:rPr>
              <a:t>considerato normale  </a:t>
            </a:r>
            <a:r>
              <a:rPr lang="it-IT" sz="2000" dirty="0">
                <a:latin typeface="Century Gothic"/>
                <a:cs typeface="Century Gothic"/>
              </a:rPr>
              <a:t>o</a:t>
            </a:r>
            <a:r>
              <a:rPr lang="it-IT" sz="2000" spc="-10" dirty="0">
                <a:latin typeface="Century Gothic"/>
                <a:cs typeface="Century Gothic"/>
              </a:rPr>
              <a:t> </a:t>
            </a:r>
            <a:r>
              <a:rPr lang="it-IT" sz="2000" spc="-5" dirty="0">
                <a:latin typeface="Century Gothic"/>
                <a:cs typeface="Century Gothic"/>
              </a:rPr>
              <a:t>accettabile.</a:t>
            </a:r>
            <a:endParaRPr lang="it-IT" sz="2000" dirty="0">
              <a:latin typeface="Century Gothic"/>
              <a:cs typeface="Century Gothic"/>
            </a:endParaRPr>
          </a:p>
          <a:p>
            <a:pPr marL="12700" marR="5715" algn="just">
              <a:lnSpc>
                <a:spcPct val="100000"/>
              </a:lnSpc>
              <a:spcBef>
                <a:spcPts val="15"/>
              </a:spcBef>
            </a:pPr>
            <a:r>
              <a:rPr lang="it-IT" sz="2000" b="1" dirty="0">
                <a:solidFill>
                  <a:srgbClr val="FF0000"/>
                </a:solidFill>
                <a:latin typeface="Century Gothic"/>
                <a:cs typeface="Century Gothic"/>
              </a:rPr>
              <a:t>I </a:t>
            </a:r>
            <a:r>
              <a:rPr lang="it-IT" sz="2000" b="1" spc="-5" dirty="0" err="1">
                <a:solidFill>
                  <a:srgbClr val="FF0000"/>
                </a:solidFill>
                <a:latin typeface="Century Gothic"/>
                <a:cs typeface="Century Gothic"/>
              </a:rPr>
              <a:t>teenagers</a:t>
            </a:r>
            <a:r>
              <a:rPr lang="it-IT" sz="2000" b="1" spc="-5" dirty="0">
                <a:solidFill>
                  <a:srgbClr val="FF0000"/>
                </a:solidFill>
                <a:latin typeface="Century Gothic"/>
                <a:cs typeface="Century Gothic"/>
              </a:rPr>
              <a:t> </a:t>
            </a:r>
            <a:r>
              <a:rPr lang="it-IT" sz="2000" b="1" dirty="0">
                <a:solidFill>
                  <a:srgbClr val="FF0000"/>
                </a:solidFill>
                <a:latin typeface="Century Gothic"/>
                <a:cs typeface="Century Gothic"/>
              </a:rPr>
              <a:t>con </a:t>
            </a:r>
            <a:r>
              <a:rPr lang="it-IT" sz="2000" b="1" spc="-5" dirty="0">
                <a:solidFill>
                  <a:srgbClr val="FF0000"/>
                </a:solidFill>
                <a:latin typeface="Century Gothic"/>
                <a:cs typeface="Century Gothic"/>
              </a:rPr>
              <a:t>questi disturbi </a:t>
            </a:r>
            <a:r>
              <a:rPr lang="it-IT" sz="2000" dirty="0">
                <a:latin typeface="Century Gothic"/>
                <a:cs typeface="Century Gothic"/>
              </a:rPr>
              <a:t>sono </a:t>
            </a:r>
            <a:r>
              <a:rPr lang="it-IT" sz="2000" spc="-5" dirty="0">
                <a:latin typeface="Century Gothic"/>
                <a:cs typeface="Century Gothic"/>
              </a:rPr>
              <a:t>definiti anche come  “delinquenti” </a:t>
            </a:r>
            <a:r>
              <a:rPr lang="it-IT" sz="2000" dirty="0">
                <a:latin typeface="Century Gothic"/>
                <a:cs typeface="Century Gothic"/>
              </a:rPr>
              <a:t>o</a:t>
            </a:r>
            <a:r>
              <a:rPr lang="it-IT" sz="2000" spc="-10" dirty="0">
                <a:latin typeface="Century Gothic"/>
                <a:cs typeface="Century Gothic"/>
              </a:rPr>
              <a:t> </a:t>
            </a:r>
            <a:r>
              <a:rPr lang="it-IT" sz="2000" spc="-5" dirty="0">
                <a:latin typeface="Century Gothic"/>
                <a:cs typeface="Century Gothic"/>
              </a:rPr>
              <a:t>“antisociali”.</a:t>
            </a:r>
            <a:endParaRPr lang="it-IT" sz="2000" dirty="0">
              <a:latin typeface="Century Gothic"/>
              <a:cs typeface="Century Gothic"/>
            </a:endParaRPr>
          </a:p>
          <a:p>
            <a:pPr marL="12700" marR="7620" algn="just">
              <a:lnSpc>
                <a:spcPct val="100000"/>
              </a:lnSpc>
              <a:spcBef>
                <a:spcPts val="5"/>
              </a:spcBef>
            </a:pPr>
            <a:r>
              <a:rPr lang="it-IT" sz="2000" b="1" spc="-5" dirty="0">
                <a:solidFill>
                  <a:srgbClr val="FF0000"/>
                </a:solidFill>
                <a:latin typeface="Century Gothic"/>
                <a:cs typeface="Century Gothic"/>
              </a:rPr>
              <a:t>Alcuni adolescenti </a:t>
            </a:r>
            <a:r>
              <a:rPr lang="it-IT" sz="2000" dirty="0">
                <a:latin typeface="Century Gothic"/>
                <a:cs typeface="Century Gothic"/>
              </a:rPr>
              <a:t>con </a:t>
            </a:r>
            <a:r>
              <a:rPr lang="it-IT" sz="2000" spc="-5" dirty="0">
                <a:latin typeface="Century Gothic"/>
                <a:cs typeface="Century Gothic"/>
              </a:rPr>
              <a:t>disturbi del comportamento  </a:t>
            </a:r>
            <a:r>
              <a:rPr lang="it-IT" sz="2000" dirty="0">
                <a:latin typeface="Century Gothic"/>
                <a:cs typeface="Century Gothic"/>
              </a:rPr>
              <a:t>possono anche </a:t>
            </a:r>
            <a:r>
              <a:rPr lang="it-IT" sz="2000" spc="-5" dirty="0">
                <a:latin typeface="Century Gothic"/>
                <a:cs typeface="Century Gothic"/>
              </a:rPr>
              <a:t>manifestare sintomi di altri disturbi  psichiatrici.</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15" dirty="0">
                <a:solidFill>
                  <a:srgbClr val="0070C0"/>
                </a:solidFill>
              </a:rPr>
              <a:t>Comportamenti antisociali degli </a:t>
            </a:r>
            <a:r>
              <a:rPr lang="it-IT" sz="2400" b="1" spc="10" dirty="0">
                <a:solidFill>
                  <a:srgbClr val="0070C0"/>
                </a:solidFill>
              </a:rPr>
              <a:t>adolescenti</a:t>
            </a:r>
            <a:endParaRPr lang="it-IT" sz="2400" b="1" dirty="0">
              <a:solidFill>
                <a:srgbClr val="0070C0"/>
              </a:solidFill>
              <a:latin typeface="Century Gothic"/>
              <a:cs typeface="Century Gothic"/>
            </a:endParaRPr>
          </a:p>
        </p:txBody>
      </p:sp>
      <p:pic>
        <p:nvPicPr>
          <p:cNvPr id="6146" name="Picture 2" descr="C:\Users\Master\Desktop\6.jpg"/>
          <p:cNvPicPr>
            <a:picLocks noChangeAspect="1" noChangeArrowheads="1"/>
          </p:cNvPicPr>
          <p:nvPr/>
        </p:nvPicPr>
        <p:blipFill>
          <a:blip r:embed="rId2" cstate="print"/>
          <a:srcRect/>
          <a:stretch>
            <a:fillRect/>
          </a:stretch>
        </p:blipFill>
        <p:spPr bwMode="auto">
          <a:xfrm>
            <a:off x="6337300" y="2095500"/>
            <a:ext cx="4018859" cy="2971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dirty="0"/>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22</a:t>
            </a:fld>
            <a:endParaRPr lang="it-IT"/>
          </a:p>
        </p:txBody>
      </p:sp>
      <p:sp>
        <p:nvSpPr>
          <p:cNvPr id="8" name="CasellaDiTesto 7"/>
          <p:cNvSpPr txBox="1"/>
          <p:nvPr/>
        </p:nvSpPr>
        <p:spPr>
          <a:xfrm>
            <a:off x="317500" y="800100"/>
            <a:ext cx="10058400" cy="469359"/>
          </a:xfrm>
          <a:prstGeom prst="rect">
            <a:avLst/>
          </a:prstGeom>
          <a:noFill/>
        </p:spPr>
        <p:txBody>
          <a:bodyPr wrap="square" rtlCol="0">
            <a:spAutoFit/>
          </a:bodyPr>
          <a:lstStyle/>
          <a:p>
            <a:pPr marL="12700" algn="ctr">
              <a:lnSpc>
                <a:spcPct val="100000"/>
              </a:lnSpc>
              <a:spcBef>
                <a:spcPts val="980"/>
              </a:spcBef>
            </a:pPr>
            <a:r>
              <a:rPr lang="it-IT" sz="2400" b="1" dirty="0">
                <a:solidFill>
                  <a:srgbClr val="0070C0"/>
                </a:solidFill>
                <a:latin typeface="Century Gothic"/>
                <a:cs typeface="Century Gothic"/>
              </a:rPr>
              <a:t>Fattori di rischio dei disturbi del</a:t>
            </a:r>
            <a:r>
              <a:rPr lang="it-IT" sz="2400" b="1" spc="-20" dirty="0">
                <a:solidFill>
                  <a:srgbClr val="0070C0"/>
                </a:solidFill>
                <a:latin typeface="Century Gothic"/>
                <a:cs typeface="Century Gothic"/>
              </a:rPr>
              <a:t> </a:t>
            </a:r>
            <a:r>
              <a:rPr lang="it-IT" sz="2400" b="1" dirty="0">
                <a:solidFill>
                  <a:srgbClr val="0070C0"/>
                </a:solidFill>
                <a:latin typeface="Century Gothic"/>
                <a:cs typeface="Century Gothic"/>
              </a:rPr>
              <a:t>comportamento</a:t>
            </a:r>
          </a:p>
        </p:txBody>
      </p:sp>
      <p:sp>
        <p:nvSpPr>
          <p:cNvPr id="9" name="Rettangolo 8"/>
          <p:cNvSpPr/>
          <p:nvPr/>
        </p:nvSpPr>
        <p:spPr>
          <a:xfrm>
            <a:off x="317500" y="1333500"/>
            <a:ext cx="10058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spc="-5" dirty="0">
                <a:solidFill>
                  <a:srgbClr val="FFFF00"/>
                </a:solidFill>
                <a:latin typeface="Century Gothic"/>
                <a:cs typeface="Century Gothic"/>
              </a:rPr>
              <a:t>Ripetuti comportamenti aggressivi </a:t>
            </a:r>
            <a:r>
              <a:rPr lang="it-IT" sz="2000" b="1" dirty="0">
                <a:solidFill>
                  <a:srgbClr val="FFFF00"/>
                </a:solidFill>
                <a:latin typeface="Century Gothic"/>
                <a:cs typeface="Century Gothic"/>
              </a:rPr>
              <a:t>o</a:t>
            </a:r>
            <a:r>
              <a:rPr lang="it-IT" sz="2000" b="1" spc="-25" dirty="0">
                <a:solidFill>
                  <a:srgbClr val="FFFF00"/>
                </a:solidFill>
                <a:latin typeface="Century Gothic"/>
                <a:cs typeface="Century Gothic"/>
              </a:rPr>
              <a:t> </a:t>
            </a:r>
            <a:r>
              <a:rPr lang="it-IT" sz="2000" b="1" spc="-5" dirty="0">
                <a:solidFill>
                  <a:srgbClr val="FFFF00"/>
                </a:solidFill>
                <a:latin typeface="Century Gothic"/>
                <a:cs typeface="Century Gothic"/>
              </a:rPr>
              <a:t>violenti</a:t>
            </a:r>
            <a:endParaRPr lang="it-IT" sz="2000" b="1" dirty="0">
              <a:solidFill>
                <a:srgbClr val="FFFF00"/>
              </a:solidFill>
            </a:endParaRPr>
          </a:p>
        </p:txBody>
      </p:sp>
      <p:sp>
        <p:nvSpPr>
          <p:cNvPr id="10" name="Rettangolo 9"/>
          <p:cNvSpPr/>
          <p:nvPr/>
        </p:nvSpPr>
        <p:spPr>
          <a:xfrm>
            <a:off x="317500" y="1943100"/>
            <a:ext cx="10058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3690" indent="-300990" algn="ctr">
              <a:lnSpc>
                <a:spcPct val="100000"/>
              </a:lnSpc>
              <a:spcBef>
                <a:spcPts val="5"/>
              </a:spcBef>
              <a:buSzPct val="78571"/>
              <a:tabLst>
                <a:tab pos="313055" algn="l"/>
                <a:tab pos="313690" algn="l"/>
              </a:tabLst>
            </a:pPr>
            <a:r>
              <a:rPr lang="it-IT" sz="2000" b="1" spc="-5" dirty="0">
                <a:solidFill>
                  <a:srgbClr val="FFFF00"/>
                </a:solidFill>
                <a:latin typeface="Century Gothic"/>
                <a:cs typeface="Century Gothic"/>
              </a:rPr>
              <a:t>Essere vittima di abusi fisici </a:t>
            </a:r>
            <a:r>
              <a:rPr lang="it-IT" sz="2000" b="1" dirty="0">
                <a:solidFill>
                  <a:srgbClr val="FFFF00"/>
                </a:solidFill>
                <a:latin typeface="Century Gothic"/>
                <a:cs typeface="Century Gothic"/>
              </a:rPr>
              <a:t>e/o</a:t>
            </a:r>
            <a:r>
              <a:rPr lang="it-IT" sz="2000" b="1" spc="-15" dirty="0">
                <a:solidFill>
                  <a:srgbClr val="FFFF00"/>
                </a:solidFill>
                <a:latin typeface="Century Gothic"/>
                <a:cs typeface="Century Gothic"/>
              </a:rPr>
              <a:t> </a:t>
            </a:r>
            <a:r>
              <a:rPr lang="it-IT" sz="2000" b="1" spc="-5" dirty="0">
                <a:solidFill>
                  <a:srgbClr val="FFFF00"/>
                </a:solidFill>
                <a:latin typeface="Century Gothic"/>
                <a:cs typeface="Century Gothic"/>
              </a:rPr>
              <a:t>sessuali</a:t>
            </a:r>
            <a:endParaRPr lang="it-IT" sz="2000" b="1" dirty="0">
              <a:solidFill>
                <a:srgbClr val="FFFF00"/>
              </a:solidFill>
              <a:latin typeface="Century Gothic"/>
              <a:cs typeface="Century Gothic"/>
            </a:endParaRPr>
          </a:p>
        </p:txBody>
      </p:sp>
      <p:sp>
        <p:nvSpPr>
          <p:cNvPr id="11" name="Rettangolo 10"/>
          <p:cNvSpPr/>
          <p:nvPr/>
        </p:nvSpPr>
        <p:spPr>
          <a:xfrm>
            <a:off x="317500" y="2552700"/>
            <a:ext cx="10058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753110" indent="12700" algn="ctr">
              <a:lnSpc>
                <a:spcPct val="100000"/>
              </a:lnSpc>
              <a:spcBef>
                <a:spcPts val="5"/>
              </a:spcBef>
              <a:buSzPct val="78571"/>
              <a:tabLst>
                <a:tab pos="0" algn="l"/>
              </a:tabLst>
            </a:pPr>
            <a:r>
              <a:rPr lang="it-IT" sz="2000" b="1" spc="-5" dirty="0">
                <a:solidFill>
                  <a:srgbClr val="FFFF00"/>
                </a:solidFill>
                <a:latin typeface="Century Gothic"/>
                <a:cs typeface="Century Gothic"/>
              </a:rPr>
              <a:t>Esposizione a violenza a casa </a:t>
            </a:r>
            <a:r>
              <a:rPr lang="it-IT" sz="2000" b="1" dirty="0">
                <a:solidFill>
                  <a:srgbClr val="FFFF00"/>
                </a:solidFill>
                <a:latin typeface="Century Gothic"/>
                <a:cs typeface="Century Gothic"/>
              </a:rPr>
              <a:t>o </a:t>
            </a:r>
            <a:r>
              <a:rPr lang="it-IT" sz="2000" b="1" spc="-5" dirty="0">
                <a:solidFill>
                  <a:srgbClr val="FFFF00"/>
                </a:solidFill>
                <a:latin typeface="Century Gothic"/>
                <a:cs typeface="Century Gothic"/>
              </a:rPr>
              <a:t>nell’ambiente </a:t>
            </a:r>
            <a:r>
              <a:rPr lang="it-IT" sz="2000" b="1" dirty="0">
                <a:solidFill>
                  <a:srgbClr val="FFFF00"/>
                </a:solidFill>
                <a:latin typeface="Century Gothic"/>
                <a:cs typeface="Century Gothic"/>
              </a:rPr>
              <a:t>circostante</a:t>
            </a:r>
          </a:p>
        </p:txBody>
      </p:sp>
      <p:sp>
        <p:nvSpPr>
          <p:cNvPr id="12" name="Rettangolo 11"/>
          <p:cNvSpPr/>
          <p:nvPr/>
        </p:nvSpPr>
        <p:spPr>
          <a:xfrm>
            <a:off x="317500" y="3162300"/>
            <a:ext cx="10058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492759" indent="12700" algn="ctr">
              <a:lnSpc>
                <a:spcPct val="100000"/>
              </a:lnSpc>
              <a:spcBef>
                <a:spcPts val="10"/>
              </a:spcBef>
              <a:buSzPct val="78571"/>
              <a:tabLst>
                <a:tab pos="0" algn="l"/>
              </a:tabLst>
            </a:pPr>
            <a:r>
              <a:rPr lang="it-IT" sz="2000" b="1" spc="-5" dirty="0">
                <a:solidFill>
                  <a:srgbClr val="FFFF00"/>
                </a:solidFill>
                <a:latin typeface="Century Gothic"/>
                <a:cs typeface="Century Gothic"/>
              </a:rPr>
              <a:t>Esposizione alla violenza attraverso media (TV, film  </a:t>
            </a:r>
            <a:r>
              <a:rPr lang="it-IT" sz="2000" b="1" dirty="0" err="1">
                <a:solidFill>
                  <a:srgbClr val="FFFF00"/>
                </a:solidFill>
                <a:latin typeface="Century Gothic"/>
                <a:cs typeface="Century Gothic"/>
              </a:rPr>
              <a:t>ecc…</a:t>
            </a:r>
            <a:r>
              <a:rPr lang="it-IT" sz="2000" b="1" dirty="0">
                <a:solidFill>
                  <a:srgbClr val="FFFF00"/>
                </a:solidFill>
                <a:latin typeface="Century Gothic"/>
                <a:cs typeface="Century Gothic"/>
              </a:rPr>
              <a:t>)</a:t>
            </a:r>
          </a:p>
        </p:txBody>
      </p:sp>
      <p:sp>
        <p:nvSpPr>
          <p:cNvPr id="13" name="Rettangolo 12"/>
          <p:cNvSpPr/>
          <p:nvPr/>
        </p:nvSpPr>
        <p:spPr>
          <a:xfrm>
            <a:off x="317500" y="3771900"/>
            <a:ext cx="10058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5080" indent="12700" algn="ctr">
              <a:lnSpc>
                <a:spcPct val="100000"/>
              </a:lnSpc>
              <a:spcBef>
                <a:spcPts val="10"/>
              </a:spcBef>
              <a:buSzPct val="78571"/>
              <a:tabLst>
                <a:tab pos="0" algn="l"/>
                <a:tab pos="312738" algn="l"/>
              </a:tabLst>
            </a:pPr>
            <a:r>
              <a:rPr lang="it-IT" sz="2000" b="1" dirty="0">
                <a:solidFill>
                  <a:srgbClr val="FFFF00"/>
                </a:solidFill>
                <a:latin typeface="Century Gothic"/>
                <a:cs typeface="Century Gothic"/>
              </a:rPr>
              <a:t>Uso di droghe e/o alcool Presenza di armi da fuoco in  casa</a:t>
            </a:r>
          </a:p>
        </p:txBody>
      </p:sp>
      <p:sp>
        <p:nvSpPr>
          <p:cNvPr id="14" name="Rettangolo 13"/>
          <p:cNvSpPr/>
          <p:nvPr/>
        </p:nvSpPr>
        <p:spPr>
          <a:xfrm>
            <a:off x="317500" y="4381500"/>
            <a:ext cx="10058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3690" marR="34290" indent="-300990" algn="ctr">
              <a:lnSpc>
                <a:spcPct val="100000"/>
              </a:lnSpc>
              <a:spcBef>
                <a:spcPts val="5"/>
              </a:spcBef>
              <a:buSzPct val="78571"/>
              <a:tabLst>
                <a:tab pos="313055" algn="l"/>
                <a:tab pos="313690" algn="l"/>
              </a:tabLst>
            </a:pPr>
            <a:r>
              <a:rPr lang="it-IT" sz="2000" b="1" spc="-5" dirty="0">
                <a:solidFill>
                  <a:srgbClr val="FFFF00"/>
                </a:solidFill>
                <a:latin typeface="Century Gothic"/>
                <a:cs typeface="Century Gothic"/>
              </a:rPr>
              <a:t>Combinazione di fattori stressanti in famiglia (povertà,  privazioni, </a:t>
            </a:r>
            <a:r>
              <a:rPr lang="it-IT" sz="2000" b="1" dirty="0">
                <a:solidFill>
                  <a:srgbClr val="FFFF00"/>
                </a:solidFill>
                <a:latin typeface="Century Gothic"/>
                <a:cs typeface="Century Gothic"/>
              </a:rPr>
              <a:t>rottura </a:t>
            </a:r>
            <a:r>
              <a:rPr lang="it-IT" sz="2000" b="1" spc="-5" dirty="0">
                <a:solidFill>
                  <a:srgbClr val="FFFF00"/>
                </a:solidFill>
                <a:latin typeface="Century Gothic"/>
                <a:cs typeface="Century Gothic"/>
              </a:rPr>
              <a:t>del matrimonio, disoccupazione,  perdita del supporto della</a:t>
            </a:r>
            <a:r>
              <a:rPr lang="it-IT" sz="2000" b="1" spc="10" dirty="0">
                <a:solidFill>
                  <a:srgbClr val="FFFF00"/>
                </a:solidFill>
                <a:latin typeface="Century Gothic"/>
                <a:cs typeface="Century Gothic"/>
              </a:rPr>
              <a:t> </a:t>
            </a:r>
            <a:r>
              <a:rPr lang="it-IT" sz="2000" b="1" spc="-5" dirty="0">
                <a:solidFill>
                  <a:srgbClr val="FFFF00"/>
                </a:solidFill>
                <a:latin typeface="Century Gothic"/>
                <a:cs typeface="Century Gothic"/>
              </a:rPr>
              <a:t>famiglia)</a:t>
            </a:r>
            <a:endParaRPr lang="it-IT" sz="2000" b="1" dirty="0">
              <a:solidFill>
                <a:srgbClr val="FFFF00"/>
              </a:solidFill>
              <a:latin typeface="Century Gothic"/>
              <a:cs typeface="Century Gothic"/>
            </a:endParaRPr>
          </a:p>
        </p:txBody>
      </p:sp>
      <p:sp>
        <p:nvSpPr>
          <p:cNvPr id="15" name="Rettangolo 14"/>
          <p:cNvSpPr/>
          <p:nvPr/>
        </p:nvSpPr>
        <p:spPr>
          <a:xfrm>
            <a:off x="317500" y="5219700"/>
            <a:ext cx="10058400" cy="419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621030" indent="12700" algn="ctr">
              <a:lnSpc>
                <a:spcPct val="100000"/>
              </a:lnSpc>
              <a:spcBef>
                <a:spcPts val="20"/>
              </a:spcBef>
              <a:buSzPct val="78571"/>
              <a:tabLst>
                <a:tab pos="0" algn="l"/>
              </a:tabLst>
            </a:pPr>
            <a:r>
              <a:rPr lang="it-IT" sz="2000" b="1" dirty="0">
                <a:solidFill>
                  <a:srgbClr val="FFFF00"/>
                </a:solidFill>
                <a:latin typeface="Century Gothic"/>
                <a:cs typeface="Century Gothic"/>
              </a:rPr>
              <a:t>Danni al cervello causati da traumi cranici</a:t>
            </a:r>
            <a:r>
              <a:rPr lang="it-IT" sz="2000" b="1" spc="-75" dirty="0">
                <a:solidFill>
                  <a:srgbClr val="FFFF00"/>
                </a:solidFill>
                <a:latin typeface="Century Gothic"/>
                <a:cs typeface="Century Gothic"/>
              </a:rPr>
              <a:t> </a:t>
            </a:r>
            <a:r>
              <a:rPr lang="it-IT" sz="2000" b="1" dirty="0">
                <a:solidFill>
                  <a:srgbClr val="FFFF00"/>
                </a:solidFill>
                <a:latin typeface="Century Gothic"/>
                <a:cs typeface="Century Gothic"/>
              </a:rPr>
              <a:t>Fattori  genetici</a:t>
            </a:r>
            <a:r>
              <a:rPr lang="it-IT" sz="2000" b="1" spc="-25" dirty="0">
                <a:solidFill>
                  <a:srgbClr val="FFFF00"/>
                </a:solidFill>
                <a:latin typeface="Century Gothic"/>
                <a:cs typeface="Century Gothic"/>
              </a:rPr>
              <a:t> </a:t>
            </a:r>
            <a:r>
              <a:rPr lang="it-IT" sz="2000" b="1" dirty="0">
                <a:solidFill>
                  <a:srgbClr val="FFFF00"/>
                </a:solidFill>
                <a:latin typeface="Century Gothic"/>
                <a:cs typeface="Century Gothic"/>
              </a:rPr>
              <a:t>(ereditarietà)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23</a:t>
            </a:fld>
            <a:endParaRPr lang="it-IT"/>
          </a:p>
        </p:txBody>
      </p:sp>
      <p:sp>
        <p:nvSpPr>
          <p:cNvPr id="7" name="CasellaDiTesto 6"/>
          <p:cNvSpPr txBox="1"/>
          <p:nvPr/>
        </p:nvSpPr>
        <p:spPr>
          <a:xfrm>
            <a:off x="3289300" y="1409700"/>
            <a:ext cx="7086600" cy="4016484"/>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sz="2000" b="1" dirty="0">
                <a:solidFill>
                  <a:srgbClr val="FF0000"/>
                </a:solidFill>
                <a:latin typeface="Century Gothic"/>
                <a:cs typeface="Century Gothic"/>
              </a:rPr>
              <a:t>I </a:t>
            </a:r>
            <a:r>
              <a:rPr lang="it-IT" sz="2000" b="1" spc="-5" dirty="0">
                <a:solidFill>
                  <a:srgbClr val="FF0000"/>
                </a:solidFill>
                <a:latin typeface="Century Gothic"/>
                <a:cs typeface="Century Gothic"/>
              </a:rPr>
              <a:t>sintomi più comuni </a:t>
            </a:r>
            <a:r>
              <a:rPr lang="it-IT" sz="2000" spc="-5" dirty="0">
                <a:latin typeface="Century Gothic"/>
                <a:cs typeface="Century Gothic"/>
              </a:rPr>
              <a:t>del disturbo oppositivo provocatorio sono la disobbedienza radicale, ira, risentimento,  discussioni regolari con gli adulti, volontà d'infastidire gli  altri, bassa autostima, scenate ripetute, impazienza, sete di  vendetta, suscettibilità </a:t>
            </a:r>
            <a:r>
              <a:rPr lang="it-IT" sz="2000" dirty="0">
                <a:latin typeface="Century Gothic"/>
                <a:cs typeface="Century Gothic"/>
              </a:rPr>
              <a:t>e </a:t>
            </a:r>
            <a:r>
              <a:rPr lang="it-IT" sz="2000" spc="-5" dirty="0">
                <a:latin typeface="Century Gothic"/>
                <a:cs typeface="Century Gothic"/>
              </a:rPr>
              <a:t>così</a:t>
            </a:r>
            <a:r>
              <a:rPr lang="it-IT" sz="2000" spc="-30" dirty="0">
                <a:latin typeface="Century Gothic"/>
                <a:cs typeface="Century Gothic"/>
              </a:rPr>
              <a:t> </a:t>
            </a:r>
            <a:r>
              <a:rPr lang="it-IT" sz="2000" spc="-5" dirty="0">
                <a:latin typeface="Century Gothic"/>
                <a:cs typeface="Century Gothic"/>
              </a:rPr>
              <a:t>via.</a:t>
            </a:r>
            <a:endParaRPr lang="it-IT" sz="2000" dirty="0">
              <a:latin typeface="Century Gothic"/>
              <a:cs typeface="Century Gothic"/>
            </a:endParaRPr>
          </a:p>
          <a:p>
            <a:pPr marL="12700" marR="5080" algn="just">
              <a:lnSpc>
                <a:spcPct val="100000"/>
              </a:lnSpc>
              <a:spcBef>
                <a:spcPts val="894"/>
              </a:spcBef>
            </a:pPr>
            <a:r>
              <a:rPr lang="it-IT" sz="2000" b="1" dirty="0">
                <a:solidFill>
                  <a:srgbClr val="FF0000"/>
                </a:solidFill>
                <a:latin typeface="Century Gothic"/>
                <a:cs typeface="Century Gothic"/>
              </a:rPr>
              <a:t>Per capire se un adolescente </a:t>
            </a:r>
            <a:r>
              <a:rPr lang="it-IT" sz="2000" dirty="0">
                <a:latin typeface="Century Gothic"/>
                <a:cs typeface="Century Gothic"/>
              </a:rPr>
              <a:t>soffre </a:t>
            </a:r>
            <a:r>
              <a:rPr lang="it-IT" sz="2000" spc="-5" dirty="0">
                <a:latin typeface="Century Gothic"/>
                <a:cs typeface="Century Gothic"/>
              </a:rPr>
              <a:t>di </a:t>
            </a:r>
            <a:r>
              <a:rPr lang="it-IT" sz="2000" dirty="0">
                <a:latin typeface="Century Gothic"/>
                <a:cs typeface="Century Gothic"/>
              </a:rPr>
              <a:t>questo disturbo,  questo comportamento dovrebbe estendersi almeno per  </a:t>
            </a:r>
            <a:r>
              <a:rPr lang="it-IT" sz="2000" spc="-5" dirty="0">
                <a:latin typeface="Century Gothic"/>
                <a:cs typeface="Century Gothic"/>
              </a:rPr>
              <a:t>sei mesi </a:t>
            </a:r>
            <a:r>
              <a:rPr lang="it-IT" sz="2000" dirty="0">
                <a:latin typeface="Century Gothic"/>
                <a:cs typeface="Century Gothic"/>
              </a:rPr>
              <a:t>e </a:t>
            </a:r>
            <a:r>
              <a:rPr lang="it-IT" sz="2000" spc="-5" dirty="0">
                <a:latin typeface="Century Gothic"/>
                <a:cs typeface="Century Gothic"/>
              </a:rPr>
              <a:t>dovrebbe riguardare tutte le aree della sua vita  </a:t>
            </a:r>
            <a:r>
              <a:rPr lang="it-IT" sz="2000" dirty="0">
                <a:latin typeface="Century Gothic"/>
                <a:cs typeface="Century Gothic"/>
              </a:rPr>
              <a:t>(personale, scolastica, familiare,</a:t>
            </a:r>
            <a:r>
              <a:rPr lang="it-IT" sz="2000" spc="-65" dirty="0">
                <a:latin typeface="Century Gothic"/>
                <a:cs typeface="Century Gothic"/>
              </a:rPr>
              <a:t> </a:t>
            </a:r>
            <a:r>
              <a:rPr lang="it-IT" sz="2000" dirty="0">
                <a:latin typeface="Century Gothic"/>
                <a:cs typeface="Century Gothic"/>
              </a:rPr>
              <a:t>ecc.). </a:t>
            </a:r>
          </a:p>
          <a:p>
            <a:pPr marL="12700" marR="5080" algn="just">
              <a:lnSpc>
                <a:spcPct val="100000"/>
              </a:lnSpc>
              <a:spcBef>
                <a:spcPts val="894"/>
              </a:spcBef>
            </a:pPr>
            <a:r>
              <a:rPr lang="it-IT" sz="2000" b="1" dirty="0">
                <a:solidFill>
                  <a:srgbClr val="FF0000"/>
                </a:solidFill>
                <a:latin typeface="Century Gothic"/>
                <a:cs typeface="Century Gothic"/>
              </a:rPr>
              <a:t>Questo disturbo </a:t>
            </a:r>
            <a:r>
              <a:rPr lang="it-IT" sz="2000" dirty="0">
                <a:latin typeface="Century Gothic"/>
                <a:cs typeface="Century Gothic"/>
              </a:rPr>
              <a:t>scaturisce da fattori individuali che dipendono dal carattere del soggetto, ma anche da fattori familiari e sociali.</a:t>
            </a: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spc="5" dirty="0">
                <a:solidFill>
                  <a:srgbClr val="0070C0"/>
                </a:solidFill>
              </a:rPr>
              <a:t>Il </a:t>
            </a:r>
            <a:r>
              <a:rPr lang="it-IT" sz="2400" spc="10" dirty="0">
                <a:solidFill>
                  <a:srgbClr val="0070C0"/>
                </a:solidFill>
              </a:rPr>
              <a:t>disturbo oppositivo provocatorio</a:t>
            </a:r>
            <a:endParaRPr lang="it-IT" sz="2400" b="1" dirty="0">
              <a:solidFill>
                <a:srgbClr val="0070C0"/>
              </a:solidFill>
              <a:latin typeface="Century Gothic"/>
              <a:cs typeface="Century Gothic"/>
            </a:endParaRPr>
          </a:p>
        </p:txBody>
      </p:sp>
      <p:pic>
        <p:nvPicPr>
          <p:cNvPr id="8194" name="Picture 2" descr="C:\Users\Master\Desktop\9.jpg"/>
          <p:cNvPicPr>
            <a:picLocks noChangeAspect="1" noChangeArrowheads="1"/>
          </p:cNvPicPr>
          <p:nvPr/>
        </p:nvPicPr>
        <p:blipFill>
          <a:blip r:embed="rId2" cstate="print"/>
          <a:srcRect l="8108" r="8108"/>
          <a:stretch>
            <a:fillRect/>
          </a:stretch>
        </p:blipFill>
        <p:spPr bwMode="auto">
          <a:xfrm>
            <a:off x="241300" y="2552700"/>
            <a:ext cx="2924287" cy="200455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24</a:t>
            </a:fld>
            <a:endParaRPr lang="it-IT"/>
          </a:p>
        </p:txBody>
      </p:sp>
      <p:sp>
        <p:nvSpPr>
          <p:cNvPr id="7" name="CasellaDiTesto 6"/>
          <p:cNvSpPr txBox="1"/>
          <p:nvPr/>
        </p:nvSpPr>
        <p:spPr>
          <a:xfrm>
            <a:off x="317500" y="1409700"/>
            <a:ext cx="5867400" cy="4272965"/>
          </a:xfrm>
          <a:prstGeom prst="rect">
            <a:avLst/>
          </a:prstGeom>
          <a:solidFill>
            <a:srgbClr val="FFFF00"/>
          </a:solidFill>
          <a:ln w="25400">
            <a:solidFill>
              <a:schemeClr val="accent1"/>
            </a:solidFill>
          </a:ln>
        </p:spPr>
        <p:txBody>
          <a:bodyPr wrap="square" rtlCol="0">
            <a:spAutoFit/>
          </a:bodyPr>
          <a:lstStyle/>
          <a:p>
            <a:pPr marL="12700" marR="5080" algn="just">
              <a:spcBef>
                <a:spcPts val="105"/>
              </a:spcBef>
            </a:pPr>
            <a:r>
              <a:rPr lang="it-IT" b="1" dirty="0">
                <a:solidFill>
                  <a:srgbClr val="FF0000"/>
                </a:solidFill>
                <a:latin typeface="Century Gothic"/>
                <a:cs typeface="Century Gothic"/>
              </a:rPr>
              <a:t>I disturbi dell’alimentazione </a:t>
            </a:r>
            <a:r>
              <a:rPr lang="it-IT" dirty="0">
                <a:latin typeface="Century Gothic"/>
                <a:cs typeface="Century Gothic"/>
              </a:rPr>
              <a:t>in adolescenza sembrano essere  un disagio tipicamente femminile considerata </a:t>
            </a:r>
            <a:r>
              <a:rPr lang="it-IT" spc="-5" dirty="0">
                <a:latin typeface="Century Gothic" pitchFamily="34" charset="0"/>
              </a:rPr>
              <a:t>l’enorme differenza di prevalenza di genere, </a:t>
            </a:r>
            <a:r>
              <a:rPr lang="it-IT" dirty="0">
                <a:latin typeface="Century Gothic" pitchFamily="34" charset="0"/>
              </a:rPr>
              <a:t>che si  </a:t>
            </a:r>
            <a:r>
              <a:rPr lang="it-IT" spc="-5" dirty="0">
                <a:latin typeface="Century Gothic" pitchFamily="34" charset="0"/>
              </a:rPr>
              <a:t>riscontra nell’insorgenza di questi disturbi, pur colpendo, in  misura minore, </a:t>
            </a:r>
            <a:r>
              <a:rPr lang="it-IT" dirty="0">
                <a:latin typeface="Century Gothic" pitchFamily="34" charset="0"/>
              </a:rPr>
              <a:t>anche </a:t>
            </a:r>
            <a:r>
              <a:rPr lang="it-IT" spc="-5" dirty="0">
                <a:latin typeface="Century Gothic" pitchFamily="34" charset="0"/>
              </a:rPr>
              <a:t>gli adolescenti di sesso maschile.  </a:t>
            </a:r>
          </a:p>
          <a:p>
            <a:pPr marL="12700" marR="5080" algn="just">
              <a:spcBef>
                <a:spcPts val="105"/>
              </a:spcBef>
            </a:pPr>
            <a:r>
              <a:rPr lang="it-IT" b="1" dirty="0">
                <a:solidFill>
                  <a:srgbClr val="FF0000"/>
                </a:solidFill>
                <a:latin typeface="Century Gothic" pitchFamily="34" charset="0"/>
              </a:rPr>
              <a:t>La </a:t>
            </a:r>
            <a:r>
              <a:rPr lang="it-IT" b="1" spc="-5" dirty="0">
                <a:solidFill>
                  <a:srgbClr val="FF0000"/>
                </a:solidFill>
                <a:latin typeface="Century Gothic" pitchFamily="34" charset="0"/>
              </a:rPr>
              <a:t>grande espansione </a:t>
            </a:r>
            <a:r>
              <a:rPr lang="it-IT" dirty="0">
                <a:latin typeface="Century Gothic" pitchFamily="34" charset="0"/>
              </a:rPr>
              <a:t>ne fa </a:t>
            </a:r>
            <a:r>
              <a:rPr lang="it-IT" spc="-5" dirty="0">
                <a:latin typeface="Century Gothic" pitchFamily="34" charset="0"/>
              </a:rPr>
              <a:t>comunque l’indicatore più  diffuso del disagio psicologico femminile in adolescenza.  </a:t>
            </a:r>
          </a:p>
          <a:p>
            <a:pPr marL="12700" marR="5080" algn="just">
              <a:spcBef>
                <a:spcPts val="105"/>
              </a:spcBef>
            </a:pPr>
            <a:r>
              <a:rPr lang="it-IT" b="1" dirty="0">
                <a:solidFill>
                  <a:srgbClr val="FF0000"/>
                </a:solidFill>
                <a:latin typeface="Century Gothic" pitchFamily="34" charset="0"/>
              </a:rPr>
              <a:t>Le </a:t>
            </a:r>
            <a:r>
              <a:rPr lang="it-IT" b="1" spc="-5" dirty="0">
                <a:solidFill>
                  <a:srgbClr val="FF0000"/>
                </a:solidFill>
                <a:latin typeface="Century Gothic" pitchFamily="34" charset="0"/>
              </a:rPr>
              <a:t>difficoltà che vi sottendono </a:t>
            </a:r>
            <a:r>
              <a:rPr lang="it-IT" spc="-5" dirty="0">
                <a:latin typeface="Century Gothic" pitchFamily="34" charset="0"/>
              </a:rPr>
              <a:t>possono essere più </a:t>
            </a:r>
            <a:r>
              <a:rPr lang="it-IT" dirty="0">
                <a:latin typeface="Century Gothic" pitchFamily="34" charset="0"/>
              </a:rPr>
              <a:t>o </a:t>
            </a:r>
            <a:r>
              <a:rPr lang="it-IT" spc="-5" dirty="0">
                <a:latin typeface="Century Gothic" pitchFamily="34" charset="0"/>
              </a:rPr>
              <a:t>meno  </a:t>
            </a:r>
            <a:r>
              <a:rPr lang="it-IT" dirty="0">
                <a:latin typeface="Century Gothic" pitchFamily="34" charset="0"/>
              </a:rPr>
              <a:t>gravi, di conseguenza questi disturbi possono essere  </a:t>
            </a:r>
            <a:r>
              <a:rPr lang="it-IT" spc="-5" dirty="0">
                <a:latin typeface="Century Gothic" pitchFamily="34" charset="0"/>
              </a:rPr>
              <a:t>collocati nell’ambito di </a:t>
            </a:r>
            <a:r>
              <a:rPr lang="it-IT" dirty="0">
                <a:latin typeface="Century Gothic" pitchFamily="34" charset="0"/>
              </a:rPr>
              <a:t>una </a:t>
            </a:r>
            <a:r>
              <a:rPr lang="it-IT" spc="-5" dirty="0">
                <a:latin typeface="Century Gothic" pitchFamily="34" charset="0"/>
              </a:rPr>
              <a:t>violenta, </a:t>
            </a:r>
            <a:r>
              <a:rPr lang="it-IT" dirty="0">
                <a:latin typeface="Century Gothic" pitchFamily="34" charset="0"/>
              </a:rPr>
              <a:t>ma </a:t>
            </a:r>
            <a:r>
              <a:rPr lang="it-IT" spc="-5" dirty="0">
                <a:latin typeface="Century Gothic" pitchFamily="34" charset="0"/>
              </a:rPr>
              <a:t>passeggera, crisi  </a:t>
            </a:r>
            <a:r>
              <a:rPr lang="it-IT" dirty="0">
                <a:latin typeface="Century Gothic" pitchFamily="34" charset="0"/>
              </a:rPr>
              <a:t>adolescenziale, oppure tendere a strutturarsi </a:t>
            </a:r>
            <a:r>
              <a:rPr lang="it-IT" spc="-5" dirty="0">
                <a:latin typeface="Century Gothic" pitchFamily="34" charset="0"/>
              </a:rPr>
              <a:t>in </a:t>
            </a:r>
            <a:r>
              <a:rPr lang="it-IT" dirty="0">
                <a:latin typeface="Century Gothic" pitchFamily="34" charset="0"/>
              </a:rPr>
              <a:t>una  patologia.</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5" dirty="0">
                <a:solidFill>
                  <a:srgbClr val="0070C0"/>
                </a:solidFill>
              </a:rPr>
              <a:t>I </a:t>
            </a:r>
            <a:r>
              <a:rPr lang="it-IT" sz="2400" b="1" spc="10" dirty="0">
                <a:solidFill>
                  <a:srgbClr val="0070C0"/>
                </a:solidFill>
              </a:rPr>
              <a:t>disturbi dell’alimentazione  nell’adolescente</a:t>
            </a:r>
            <a:endParaRPr lang="it-IT" sz="2400" b="1" dirty="0">
              <a:solidFill>
                <a:srgbClr val="0070C0"/>
              </a:solidFill>
              <a:latin typeface="Century Gothic"/>
              <a:cs typeface="Century Gothic"/>
            </a:endParaRPr>
          </a:p>
        </p:txBody>
      </p:sp>
      <p:pic>
        <p:nvPicPr>
          <p:cNvPr id="9218" name="Picture 2" descr="C:\Users\Master\Desktop\8.jpg"/>
          <p:cNvPicPr>
            <a:picLocks noChangeAspect="1" noChangeArrowheads="1"/>
          </p:cNvPicPr>
          <p:nvPr/>
        </p:nvPicPr>
        <p:blipFill>
          <a:blip r:embed="rId2" cstate="print"/>
          <a:srcRect/>
          <a:stretch>
            <a:fillRect/>
          </a:stretch>
        </p:blipFill>
        <p:spPr bwMode="auto">
          <a:xfrm>
            <a:off x="6261100" y="2628900"/>
            <a:ext cx="4267200" cy="1828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25</a:t>
            </a:fld>
            <a:endParaRPr lang="it-IT"/>
          </a:p>
        </p:txBody>
      </p:sp>
      <p:sp>
        <p:nvSpPr>
          <p:cNvPr id="7" name="CasellaDiTesto 6"/>
          <p:cNvSpPr txBox="1"/>
          <p:nvPr/>
        </p:nvSpPr>
        <p:spPr>
          <a:xfrm>
            <a:off x="2222500" y="1409700"/>
            <a:ext cx="8153400" cy="4278094"/>
          </a:xfrm>
          <a:prstGeom prst="rect">
            <a:avLst/>
          </a:prstGeom>
          <a:solidFill>
            <a:srgbClr val="FFFF00"/>
          </a:solidFill>
          <a:ln w="25400">
            <a:solidFill>
              <a:schemeClr val="accent1"/>
            </a:solidFill>
          </a:ln>
        </p:spPr>
        <p:txBody>
          <a:bodyPr wrap="square" rtlCol="0">
            <a:spAutoFit/>
          </a:bodyPr>
          <a:lstStyle/>
          <a:p>
            <a:pPr marL="12700" algn="ctr">
              <a:lnSpc>
                <a:spcPct val="100000"/>
              </a:lnSpc>
              <a:spcBef>
                <a:spcPts val="980"/>
              </a:spcBef>
            </a:pPr>
            <a:r>
              <a:rPr lang="it-IT" sz="2000" b="1" dirty="0">
                <a:solidFill>
                  <a:srgbClr val="FF0000"/>
                </a:solidFill>
                <a:latin typeface="Century Gothic"/>
                <a:cs typeface="Century Gothic"/>
              </a:rPr>
              <a:t>Nell’anoressia nervosa, si è in </a:t>
            </a:r>
            <a:r>
              <a:rPr lang="it-IT" sz="2000" b="1" spc="-50" dirty="0">
                <a:solidFill>
                  <a:srgbClr val="FF0000"/>
                </a:solidFill>
                <a:latin typeface="Century Gothic"/>
                <a:cs typeface="Century Gothic"/>
              </a:rPr>
              <a:t> </a:t>
            </a:r>
            <a:r>
              <a:rPr lang="it-IT" sz="2000" b="1" dirty="0">
                <a:solidFill>
                  <a:srgbClr val="FF0000"/>
                </a:solidFill>
                <a:latin typeface="Century Gothic"/>
                <a:cs typeface="Century Gothic"/>
              </a:rPr>
              <a:t>presenza di:</a:t>
            </a:r>
          </a:p>
          <a:p>
            <a:pPr marL="179388" marR="5715" indent="-166688" algn="just">
              <a:lnSpc>
                <a:spcPct val="100000"/>
              </a:lnSpc>
              <a:spcBef>
                <a:spcPts val="880"/>
              </a:spcBef>
              <a:buClr>
                <a:srgbClr val="F5A408"/>
              </a:buClr>
              <a:buSzPct val="78571"/>
              <a:buFont typeface="Arial" pitchFamily="34" charset="0"/>
              <a:buChar char="•"/>
              <a:tabLst>
                <a:tab pos="0" algn="l"/>
              </a:tabLst>
            </a:pPr>
            <a:r>
              <a:rPr lang="it-IT" b="1" dirty="0">
                <a:solidFill>
                  <a:srgbClr val="FF0000"/>
                </a:solidFill>
                <a:latin typeface="Century Gothic"/>
                <a:cs typeface="Century Gothic"/>
              </a:rPr>
              <a:t>un </a:t>
            </a:r>
            <a:r>
              <a:rPr lang="it-IT" b="1" spc="-5" dirty="0">
                <a:solidFill>
                  <a:srgbClr val="FF0000"/>
                </a:solidFill>
                <a:latin typeface="Century Gothic"/>
                <a:cs typeface="Century Gothic"/>
              </a:rPr>
              <a:t>impegno </a:t>
            </a:r>
            <a:r>
              <a:rPr lang="it-IT" dirty="0">
                <a:latin typeface="Century Gothic"/>
                <a:cs typeface="Century Gothic"/>
              </a:rPr>
              <a:t>a non assumere </a:t>
            </a:r>
            <a:r>
              <a:rPr lang="it-IT" spc="-5" dirty="0">
                <a:latin typeface="Century Gothic"/>
                <a:cs typeface="Century Gothic"/>
              </a:rPr>
              <a:t>cibo </a:t>
            </a:r>
            <a:r>
              <a:rPr lang="it-IT" dirty="0">
                <a:latin typeface="Century Gothic"/>
                <a:cs typeface="Century Gothic"/>
              </a:rPr>
              <a:t>al </a:t>
            </a:r>
            <a:r>
              <a:rPr lang="it-IT" spc="-5" dirty="0">
                <a:latin typeface="Century Gothic"/>
                <a:cs typeface="Century Gothic"/>
              </a:rPr>
              <a:t>fine di mantenere  </a:t>
            </a:r>
            <a:r>
              <a:rPr lang="it-IT" dirty="0">
                <a:latin typeface="Century Gothic"/>
                <a:cs typeface="Century Gothic"/>
              </a:rPr>
              <a:t>un </a:t>
            </a:r>
            <a:r>
              <a:rPr lang="it-IT" spc="-5" dirty="0">
                <a:latin typeface="Century Gothic"/>
                <a:cs typeface="Century Gothic"/>
              </a:rPr>
              <a:t>peso corporeo significativamente</a:t>
            </a:r>
            <a:r>
              <a:rPr lang="it-IT" spc="-15" dirty="0">
                <a:latin typeface="Century Gothic"/>
                <a:cs typeface="Century Gothic"/>
              </a:rPr>
              <a:t> </a:t>
            </a:r>
            <a:r>
              <a:rPr lang="it-IT" spc="-5" dirty="0">
                <a:latin typeface="Century Gothic"/>
                <a:cs typeface="Century Gothic"/>
              </a:rPr>
              <a:t>basso;</a:t>
            </a:r>
            <a:endParaRPr lang="it-IT" dirty="0">
              <a:latin typeface="Century Gothic"/>
              <a:cs typeface="Century Gothic"/>
            </a:endParaRPr>
          </a:p>
          <a:p>
            <a:pPr marL="179388" marR="5080" indent="-179388" algn="just">
              <a:lnSpc>
                <a:spcPct val="100000"/>
              </a:lnSpc>
              <a:spcBef>
                <a:spcPts val="890"/>
              </a:spcBef>
              <a:buClr>
                <a:srgbClr val="F5A408"/>
              </a:buClr>
              <a:buSzPct val="78571"/>
              <a:buFont typeface="Arial"/>
              <a:buChar char="•"/>
              <a:tabLst>
                <a:tab pos="0" algn="l"/>
              </a:tabLst>
            </a:pPr>
            <a:r>
              <a:rPr lang="it-IT" b="1" dirty="0">
                <a:solidFill>
                  <a:srgbClr val="FF0000"/>
                </a:solidFill>
                <a:latin typeface="Century Gothic"/>
                <a:cs typeface="Century Gothic"/>
              </a:rPr>
              <a:t>una </a:t>
            </a:r>
            <a:r>
              <a:rPr lang="it-IT" b="1" spc="-5" dirty="0">
                <a:solidFill>
                  <a:srgbClr val="FF0000"/>
                </a:solidFill>
                <a:latin typeface="Century Gothic"/>
                <a:cs typeface="Century Gothic"/>
              </a:rPr>
              <a:t>costante </a:t>
            </a:r>
            <a:r>
              <a:rPr lang="it-IT" dirty="0">
                <a:latin typeface="Century Gothic"/>
                <a:cs typeface="Century Gothic"/>
              </a:rPr>
              <a:t>e </a:t>
            </a:r>
            <a:r>
              <a:rPr lang="it-IT" spc="-5" dirty="0">
                <a:latin typeface="Century Gothic"/>
                <a:cs typeface="Century Gothic"/>
              </a:rPr>
              <a:t>intensa paura di guadagnare peso </a:t>
            </a:r>
            <a:r>
              <a:rPr lang="it-IT" spc="5" dirty="0">
                <a:latin typeface="Century Gothic"/>
                <a:cs typeface="Century Gothic"/>
              </a:rPr>
              <a:t>ed  </a:t>
            </a:r>
            <a:r>
              <a:rPr lang="it-IT" dirty="0">
                <a:latin typeface="Century Gothic"/>
                <a:cs typeface="Century Gothic"/>
              </a:rPr>
              <a:t>un </a:t>
            </a:r>
            <a:r>
              <a:rPr lang="it-IT" spc="-5" dirty="0">
                <a:latin typeface="Century Gothic"/>
                <a:cs typeface="Century Gothic"/>
              </a:rPr>
              <a:t>costante tentativo </a:t>
            </a:r>
            <a:r>
              <a:rPr lang="it-IT" dirty="0">
                <a:latin typeface="Century Gothic"/>
                <a:cs typeface="Century Gothic"/>
              </a:rPr>
              <a:t>di </a:t>
            </a:r>
            <a:r>
              <a:rPr lang="it-IT" spc="-5" dirty="0">
                <a:latin typeface="Century Gothic"/>
                <a:cs typeface="Century Gothic"/>
              </a:rPr>
              <a:t>intraprendere qualunque  attività possa contrastare </a:t>
            </a:r>
            <a:r>
              <a:rPr lang="it-IT" dirty="0">
                <a:latin typeface="Century Gothic"/>
                <a:cs typeface="Century Gothic"/>
              </a:rPr>
              <a:t>un aumento </a:t>
            </a:r>
            <a:r>
              <a:rPr lang="it-IT" spc="-5" dirty="0">
                <a:latin typeface="Century Gothic"/>
                <a:cs typeface="Century Gothic"/>
              </a:rPr>
              <a:t>di</a:t>
            </a:r>
            <a:r>
              <a:rPr lang="it-IT" spc="-30" dirty="0">
                <a:latin typeface="Century Gothic"/>
                <a:cs typeface="Century Gothic"/>
              </a:rPr>
              <a:t> </a:t>
            </a:r>
            <a:r>
              <a:rPr lang="it-IT" spc="-5" dirty="0">
                <a:latin typeface="Century Gothic"/>
                <a:cs typeface="Century Gothic"/>
              </a:rPr>
              <a:t>peso;</a:t>
            </a:r>
            <a:endParaRPr lang="it-IT" dirty="0">
              <a:latin typeface="Century Gothic"/>
              <a:cs typeface="Century Gothic"/>
            </a:endParaRPr>
          </a:p>
          <a:p>
            <a:pPr marL="179388" marR="5080" indent="-179388" algn="just">
              <a:lnSpc>
                <a:spcPct val="100000"/>
              </a:lnSpc>
              <a:spcBef>
                <a:spcPts val="885"/>
              </a:spcBef>
              <a:buClr>
                <a:srgbClr val="F5A408"/>
              </a:buClr>
              <a:buSzPct val="78571"/>
              <a:buFont typeface="Arial"/>
              <a:buChar char="•"/>
              <a:tabLst>
                <a:tab pos="0" algn="l"/>
              </a:tabLst>
            </a:pPr>
            <a:r>
              <a:rPr lang="it-IT" b="1" dirty="0">
                <a:solidFill>
                  <a:srgbClr val="FF0000"/>
                </a:solidFill>
                <a:latin typeface="Century Gothic"/>
                <a:cs typeface="Century Gothic"/>
              </a:rPr>
              <a:t>una </a:t>
            </a:r>
            <a:r>
              <a:rPr lang="it-IT" b="1" spc="-5" dirty="0" err="1">
                <a:solidFill>
                  <a:srgbClr val="FF0000"/>
                </a:solidFill>
                <a:latin typeface="Century Gothic"/>
                <a:cs typeface="Century Gothic"/>
              </a:rPr>
              <a:t>dispercezione</a:t>
            </a:r>
            <a:r>
              <a:rPr lang="it-IT" b="1" spc="-5" dirty="0">
                <a:solidFill>
                  <a:srgbClr val="FF0000"/>
                </a:solidFill>
                <a:latin typeface="Century Gothic"/>
                <a:cs typeface="Century Gothic"/>
              </a:rPr>
              <a:t> </a:t>
            </a:r>
            <a:r>
              <a:rPr lang="it-IT" spc="-5" dirty="0">
                <a:latin typeface="Century Gothic"/>
                <a:cs typeface="Century Gothic"/>
              </a:rPr>
              <a:t>corporea, per cui l’immagine del  proprio corpo </a:t>
            </a:r>
            <a:r>
              <a:rPr lang="it-IT" dirty="0">
                <a:latin typeface="Century Gothic"/>
                <a:cs typeface="Century Gothic"/>
              </a:rPr>
              <a:t>ed </a:t>
            </a:r>
            <a:r>
              <a:rPr lang="it-IT" spc="-5" dirty="0">
                <a:latin typeface="Century Gothic"/>
                <a:cs typeface="Century Gothic"/>
              </a:rPr>
              <a:t>il proprio peso </a:t>
            </a:r>
            <a:r>
              <a:rPr lang="it-IT" dirty="0">
                <a:latin typeface="Century Gothic"/>
                <a:cs typeface="Century Gothic"/>
              </a:rPr>
              <a:t>vengono </a:t>
            </a:r>
            <a:r>
              <a:rPr lang="it-IT" spc="-5" dirty="0">
                <a:latin typeface="Century Gothic"/>
                <a:cs typeface="Century Gothic"/>
              </a:rPr>
              <a:t>percepiti in </a:t>
            </a:r>
            <a:r>
              <a:rPr lang="it-IT" spc="570" dirty="0">
                <a:latin typeface="Century Gothic"/>
                <a:cs typeface="Century Gothic"/>
              </a:rPr>
              <a:t> </a:t>
            </a:r>
            <a:r>
              <a:rPr lang="it-IT" dirty="0">
                <a:latin typeface="Century Gothic"/>
                <a:cs typeface="Century Gothic"/>
              </a:rPr>
              <a:t>modo </a:t>
            </a:r>
            <a:r>
              <a:rPr lang="it-IT" spc="-5" dirty="0">
                <a:latin typeface="Century Gothic"/>
                <a:cs typeface="Century Gothic"/>
              </a:rPr>
              <a:t>alterato, senza consapevolezza della eventuale  gravità di </a:t>
            </a:r>
            <a:r>
              <a:rPr lang="it-IT" dirty="0">
                <a:latin typeface="Century Gothic"/>
                <a:cs typeface="Century Gothic"/>
              </a:rPr>
              <a:t>un </a:t>
            </a:r>
            <a:r>
              <a:rPr lang="it-IT" spc="-5" dirty="0">
                <a:latin typeface="Century Gothic"/>
                <a:cs typeface="Century Gothic"/>
              </a:rPr>
              <a:t>peso corporeo eccessivamente basso.  </a:t>
            </a:r>
          </a:p>
          <a:p>
            <a:pPr marR="5080" algn="ctr">
              <a:lnSpc>
                <a:spcPct val="100000"/>
              </a:lnSpc>
              <a:spcBef>
                <a:spcPts val="885"/>
              </a:spcBef>
              <a:buClr>
                <a:srgbClr val="F5A408"/>
              </a:buClr>
              <a:buSzPct val="78571"/>
              <a:tabLst>
                <a:tab pos="0" algn="l"/>
              </a:tabLst>
            </a:pPr>
            <a:r>
              <a:rPr lang="it-IT" sz="2000" b="1" dirty="0">
                <a:solidFill>
                  <a:srgbClr val="FF0000"/>
                </a:solidFill>
                <a:latin typeface="Century Gothic"/>
                <a:cs typeface="Century Gothic"/>
              </a:rPr>
              <a:t>Questo disturbo è più frequente nei preadolescenti</a:t>
            </a:r>
            <a:r>
              <a:rPr lang="it-IT" sz="2000" b="1" spc="540" dirty="0">
                <a:solidFill>
                  <a:srgbClr val="FF0000"/>
                </a:solidFill>
                <a:latin typeface="Century Gothic"/>
                <a:cs typeface="Century Gothic"/>
              </a:rPr>
              <a:t> </a:t>
            </a:r>
            <a:r>
              <a:rPr lang="it-IT" sz="2000" b="1" dirty="0">
                <a:solidFill>
                  <a:srgbClr val="FF0000"/>
                </a:solidFill>
                <a:latin typeface="Century Gothic"/>
                <a:cs typeface="Century Gothic"/>
              </a:rPr>
              <a:t>e  </a:t>
            </a:r>
            <a:r>
              <a:rPr lang="it-IT" sz="2000" b="1" spc="-5" dirty="0">
                <a:solidFill>
                  <a:srgbClr val="FF0000"/>
                </a:solidFill>
                <a:latin typeface="Century Gothic"/>
                <a:cs typeface="Century Gothic"/>
              </a:rPr>
              <a:t>negli adolescenti, </a:t>
            </a:r>
            <a:r>
              <a:rPr lang="it-IT" sz="2000" b="1" dirty="0">
                <a:solidFill>
                  <a:srgbClr val="FF0000"/>
                </a:solidFill>
                <a:latin typeface="Century Gothic"/>
                <a:cs typeface="Century Gothic"/>
              </a:rPr>
              <a:t>anche se </a:t>
            </a:r>
            <a:r>
              <a:rPr lang="it-IT" sz="2000" b="1" spc="-5" dirty="0">
                <a:solidFill>
                  <a:srgbClr val="FF0000"/>
                </a:solidFill>
                <a:latin typeface="Century Gothic"/>
                <a:cs typeface="Century Gothic"/>
              </a:rPr>
              <a:t>negli ultimi decenni l’età di  insorgenza del disturbo si sta notevolmente</a:t>
            </a:r>
            <a:r>
              <a:rPr lang="it-IT" sz="2000" b="1" spc="70" dirty="0">
                <a:solidFill>
                  <a:srgbClr val="FF0000"/>
                </a:solidFill>
                <a:latin typeface="Century Gothic"/>
                <a:cs typeface="Century Gothic"/>
              </a:rPr>
              <a:t> </a:t>
            </a:r>
            <a:r>
              <a:rPr lang="it-IT" sz="2000" b="1" spc="-5" dirty="0">
                <a:solidFill>
                  <a:srgbClr val="FF0000"/>
                </a:solidFill>
                <a:latin typeface="Century Gothic"/>
                <a:cs typeface="Century Gothic"/>
              </a:rPr>
              <a:t>abbassando.</a:t>
            </a:r>
            <a:endParaRPr lang="it-IT" sz="2000" b="1" dirty="0">
              <a:solidFill>
                <a:srgbClr val="FF0000"/>
              </a:solidFill>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10" dirty="0">
                <a:solidFill>
                  <a:srgbClr val="0070C0"/>
                </a:solidFill>
              </a:rPr>
              <a:t>Anoressia</a:t>
            </a:r>
            <a:r>
              <a:rPr lang="it-IT" sz="2400" b="1" spc="-30" dirty="0">
                <a:solidFill>
                  <a:srgbClr val="0070C0"/>
                </a:solidFill>
              </a:rPr>
              <a:t> </a:t>
            </a:r>
            <a:r>
              <a:rPr lang="it-IT" sz="2400" b="1" spc="10" dirty="0">
                <a:solidFill>
                  <a:srgbClr val="0070C0"/>
                </a:solidFill>
              </a:rPr>
              <a:t>nervosa</a:t>
            </a:r>
            <a:endParaRPr lang="it-IT" sz="2400" b="1" dirty="0">
              <a:solidFill>
                <a:srgbClr val="0070C0"/>
              </a:solidFill>
              <a:latin typeface="Century Gothic"/>
              <a:cs typeface="Century Gothic"/>
            </a:endParaRPr>
          </a:p>
        </p:txBody>
      </p:sp>
      <p:pic>
        <p:nvPicPr>
          <p:cNvPr id="10242" name="Picture 2" descr="C:\Users\Master\Desktop\10.jpg"/>
          <p:cNvPicPr>
            <a:picLocks noChangeAspect="1" noChangeArrowheads="1"/>
          </p:cNvPicPr>
          <p:nvPr/>
        </p:nvPicPr>
        <p:blipFill>
          <a:blip r:embed="rId2" cstate="print"/>
          <a:srcRect l="21026" r="23077"/>
          <a:stretch>
            <a:fillRect/>
          </a:stretch>
        </p:blipFill>
        <p:spPr bwMode="auto">
          <a:xfrm>
            <a:off x="165100" y="2324100"/>
            <a:ext cx="1905000" cy="254291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1000"/>
                                        <p:tgtEl>
                                          <p:spTgt spid="7">
                                            <p:txEl>
                                              <p:pRg st="4" end="4"/>
                                            </p:txEl>
                                          </p:spTgt>
                                        </p:tgtEl>
                                      </p:cBhvr>
                                    </p:animEffect>
                                    <p:anim calcmode="lin" valueType="num">
                                      <p:cBhvr>
                                        <p:cTn id="4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26</a:t>
            </a:fld>
            <a:endParaRPr lang="it-IT"/>
          </a:p>
        </p:txBody>
      </p:sp>
      <p:sp>
        <p:nvSpPr>
          <p:cNvPr id="7" name="CasellaDiTesto 6"/>
          <p:cNvSpPr txBox="1"/>
          <p:nvPr/>
        </p:nvSpPr>
        <p:spPr>
          <a:xfrm>
            <a:off x="317500" y="1562100"/>
            <a:ext cx="6019800" cy="3901068"/>
          </a:xfrm>
          <a:prstGeom prst="rect">
            <a:avLst/>
          </a:prstGeom>
          <a:solidFill>
            <a:srgbClr val="FFFF00"/>
          </a:solidFill>
          <a:ln w="25400">
            <a:solidFill>
              <a:schemeClr val="accent1"/>
            </a:solidFill>
          </a:ln>
        </p:spPr>
        <p:txBody>
          <a:bodyPr wrap="square" rtlCol="0">
            <a:spAutoFit/>
          </a:bodyPr>
          <a:lstStyle/>
          <a:p>
            <a:pPr marL="12700" marR="5715" algn="just">
              <a:lnSpc>
                <a:spcPct val="100000"/>
              </a:lnSpc>
              <a:spcBef>
                <a:spcPts val="105"/>
              </a:spcBef>
            </a:pPr>
            <a:r>
              <a:rPr lang="it-IT" sz="2000" b="1" dirty="0">
                <a:solidFill>
                  <a:srgbClr val="FF0000"/>
                </a:solidFill>
                <a:latin typeface="Century Gothic"/>
                <a:cs typeface="Century Gothic"/>
              </a:rPr>
              <a:t>La </a:t>
            </a:r>
            <a:r>
              <a:rPr lang="it-IT" sz="2000" b="1" spc="-5" dirty="0">
                <a:solidFill>
                  <a:srgbClr val="FF0000"/>
                </a:solidFill>
                <a:latin typeface="Century Gothic"/>
                <a:cs typeface="Century Gothic"/>
              </a:rPr>
              <a:t>bulimia nervosa </a:t>
            </a:r>
            <a:r>
              <a:rPr lang="it-IT" sz="2000" dirty="0">
                <a:latin typeface="Century Gothic"/>
                <a:cs typeface="Century Gothic"/>
              </a:rPr>
              <a:t>è </a:t>
            </a:r>
            <a:r>
              <a:rPr lang="it-IT" sz="2000" spc="-5" dirty="0">
                <a:latin typeface="Century Gothic"/>
                <a:cs typeface="Century Gothic"/>
              </a:rPr>
              <a:t>invece caratterizzata dall’assunzione  in </a:t>
            </a:r>
            <a:r>
              <a:rPr lang="it-IT" sz="2000" dirty="0">
                <a:latin typeface="Century Gothic"/>
                <a:cs typeface="Century Gothic"/>
              </a:rPr>
              <a:t>un </a:t>
            </a:r>
            <a:r>
              <a:rPr lang="it-IT" sz="2000" spc="-5" dirty="0">
                <a:latin typeface="Century Gothic"/>
                <a:cs typeface="Century Gothic"/>
              </a:rPr>
              <a:t>determinato tempo (ad esempio </a:t>
            </a:r>
            <a:r>
              <a:rPr lang="it-IT" sz="2000" dirty="0">
                <a:latin typeface="Century Gothic"/>
                <a:cs typeface="Century Gothic"/>
              </a:rPr>
              <a:t>un </a:t>
            </a:r>
            <a:r>
              <a:rPr lang="it-IT" sz="2000" spc="-5" dirty="0">
                <a:latin typeface="Century Gothic"/>
                <a:cs typeface="Century Gothic"/>
              </a:rPr>
              <a:t>paio d’ore) di </a:t>
            </a:r>
            <a:r>
              <a:rPr lang="it-IT" sz="2000" spc="570" dirty="0">
                <a:latin typeface="Century Gothic"/>
                <a:cs typeface="Century Gothic"/>
              </a:rPr>
              <a:t> </a:t>
            </a:r>
            <a:r>
              <a:rPr lang="it-IT" sz="2000" dirty="0">
                <a:latin typeface="Century Gothic"/>
                <a:cs typeface="Century Gothic"/>
              </a:rPr>
              <a:t>una </a:t>
            </a:r>
            <a:r>
              <a:rPr lang="it-IT" sz="2000" spc="-5" dirty="0">
                <a:latin typeface="Century Gothic"/>
                <a:cs typeface="Century Gothic"/>
              </a:rPr>
              <a:t>quantità di cibo superiore </a:t>
            </a:r>
            <a:r>
              <a:rPr lang="it-IT" sz="2000" dirty="0">
                <a:latin typeface="Century Gothic"/>
                <a:cs typeface="Century Gothic"/>
              </a:rPr>
              <a:t>a </a:t>
            </a:r>
            <a:r>
              <a:rPr lang="it-IT" sz="2000" spc="-5" dirty="0">
                <a:latin typeface="Century Gothic"/>
                <a:cs typeface="Century Gothic"/>
              </a:rPr>
              <a:t>quella che normalmente  ci si aspetterebbe </a:t>
            </a:r>
            <a:r>
              <a:rPr lang="it-IT" sz="2000" dirty="0">
                <a:latin typeface="Century Gothic"/>
                <a:cs typeface="Century Gothic"/>
              </a:rPr>
              <a:t>da </a:t>
            </a:r>
            <a:r>
              <a:rPr lang="it-IT" sz="2000" spc="-5" dirty="0">
                <a:latin typeface="Century Gothic"/>
                <a:cs typeface="Century Gothic"/>
              </a:rPr>
              <a:t>parte di </a:t>
            </a:r>
            <a:r>
              <a:rPr lang="it-IT" sz="2000" dirty="0">
                <a:latin typeface="Century Gothic"/>
                <a:cs typeface="Century Gothic"/>
              </a:rPr>
              <a:t>un </a:t>
            </a:r>
            <a:r>
              <a:rPr lang="it-IT" sz="2000" spc="-5" dirty="0">
                <a:latin typeface="Century Gothic"/>
                <a:cs typeface="Century Gothic"/>
              </a:rPr>
              <a:t>individuo della stessa età  </a:t>
            </a:r>
            <a:r>
              <a:rPr lang="it-IT" sz="2000" dirty="0">
                <a:latin typeface="Century Gothic"/>
                <a:cs typeface="Century Gothic"/>
              </a:rPr>
              <a:t>e </a:t>
            </a:r>
            <a:r>
              <a:rPr lang="it-IT" sz="2000" spc="-5" dirty="0">
                <a:latin typeface="Century Gothic"/>
                <a:cs typeface="Century Gothic"/>
              </a:rPr>
              <a:t>fisicità in circostanze simili, </a:t>
            </a:r>
            <a:r>
              <a:rPr lang="it-IT" sz="2000" dirty="0">
                <a:latin typeface="Century Gothic"/>
                <a:cs typeface="Century Gothic"/>
              </a:rPr>
              <a:t>ed è </a:t>
            </a:r>
            <a:r>
              <a:rPr lang="it-IT" sz="2000" spc="-5" dirty="0">
                <a:latin typeface="Century Gothic"/>
                <a:cs typeface="Century Gothic"/>
              </a:rPr>
              <a:t>soprattutto caratterizzata  </a:t>
            </a:r>
            <a:r>
              <a:rPr lang="it-IT" sz="2000" dirty="0">
                <a:latin typeface="Century Gothic"/>
                <a:cs typeface="Century Gothic"/>
              </a:rPr>
              <a:t>da una </a:t>
            </a:r>
            <a:r>
              <a:rPr lang="it-IT" sz="2000" spc="-5" dirty="0">
                <a:latin typeface="Century Gothic"/>
                <a:cs typeface="Century Gothic"/>
              </a:rPr>
              <a:t>sensazione di mancanza di controllo sull’episodio  stesso.</a:t>
            </a:r>
            <a:endParaRPr lang="it-IT" sz="2000" dirty="0">
              <a:latin typeface="Century Gothic"/>
              <a:cs typeface="Century Gothic"/>
            </a:endParaRPr>
          </a:p>
          <a:p>
            <a:pPr marL="12700" marR="5080" algn="just">
              <a:lnSpc>
                <a:spcPct val="100000"/>
              </a:lnSpc>
              <a:spcBef>
                <a:spcPts val="905"/>
              </a:spcBef>
            </a:pPr>
            <a:r>
              <a:rPr lang="it-IT" sz="2000" b="1" spc="-5" dirty="0">
                <a:solidFill>
                  <a:srgbClr val="FF0000"/>
                </a:solidFill>
                <a:latin typeface="Century Gothic"/>
                <a:cs typeface="Century Gothic"/>
              </a:rPr>
              <a:t>Spesso</a:t>
            </a:r>
            <a:r>
              <a:rPr lang="it-IT" sz="2000" spc="-5" dirty="0">
                <a:latin typeface="Century Gothic"/>
                <a:cs typeface="Century Gothic"/>
              </a:rPr>
              <a:t> </a:t>
            </a:r>
            <a:r>
              <a:rPr lang="it-IT" sz="2000" dirty="0">
                <a:latin typeface="Century Gothic"/>
                <a:cs typeface="Century Gothic"/>
              </a:rPr>
              <a:t>è </a:t>
            </a:r>
            <a:r>
              <a:rPr lang="it-IT" sz="2000" spc="-5" dirty="0">
                <a:latin typeface="Century Gothic"/>
                <a:cs typeface="Century Gothic"/>
              </a:rPr>
              <a:t>seguita </a:t>
            </a:r>
            <a:r>
              <a:rPr lang="it-IT" sz="2000" dirty="0">
                <a:latin typeface="Century Gothic"/>
                <a:cs typeface="Century Gothic"/>
              </a:rPr>
              <a:t>da un </a:t>
            </a:r>
            <a:r>
              <a:rPr lang="it-IT" sz="2000" spc="-5" dirty="0">
                <a:latin typeface="Century Gothic"/>
                <a:cs typeface="Century Gothic"/>
              </a:rPr>
              <a:t>insieme inappropriato di   comportamenti compensativi volti </a:t>
            </a:r>
            <a:r>
              <a:rPr lang="it-IT" sz="2000" dirty="0">
                <a:latin typeface="Century Gothic"/>
                <a:cs typeface="Century Gothic"/>
              </a:rPr>
              <a:t>a </a:t>
            </a:r>
            <a:r>
              <a:rPr lang="it-IT" sz="2000" spc="-5" dirty="0">
                <a:latin typeface="Century Gothic"/>
                <a:cs typeface="Century Gothic"/>
              </a:rPr>
              <a:t>contrastare  l’aumento di peso, quali vomito, uso di lassativi, esercizio  eccessivo,</a:t>
            </a:r>
            <a:r>
              <a:rPr lang="it-IT" sz="2000" spc="-20" dirty="0">
                <a:latin typeface="Century Gothic"/>
                <a:cs typeface="Century Gothic"/>
              </a:rPr>
              <a:t> </a:t>
            </a:r>
            <a:r>
              <a:rPr lang="it-IT" sz="2000" spc="-5" dirty="0">
                <a:latin typeface="Century Gothic"/>
                <a:cs typeface="Century Gothic"/>
              </a:rPr>
              <a:t>ecc.</a:t>
            </a:r>
            <a:endParaRPr lang="it-IT" sz="2000" dirty="0">
              <a:latin typeface="Century Gothic"/>
              <a:cs typeface="Century Gothic"/>
            </a:endParaRPr>
          </a:p>
        </p:txBody>
      </p:sp>
      <p:sp>
        <p:nvSpPr>
          <p:cNvPr id="8" name="CasellaDiTesto 7"/>
          <p:cNvSpPr txBox="1"/>
          <p:nvPr/>
        </p:nvSpPr>
        <p:spPr>
          <a:xfrm>
            <a:off x="317500" y="876300"/>
            <a:ext cx="10058400" cy="461665"/>
          </a:xfrm>
          <a:prstGeom prst="rect">
            <a:avLst/>
          </a:prstGeom>
          <a:noFill/>
        </p:spPr>
        <p:txBody>
          <a:bodyPr wrap="square" rtlCol="0">
            <a:spAutoFit/>
          </a:bodyPr>
          <a:lstStyle/>
          <a:p>
            <a:pPr marL="12700" algn="ctr">
              <a:lnSpc>
                <a:spcPct val="100000"/>
              </a:lnSpc>
              <a:spcBef>
                <a:spcPts val="980"/>
              </a:spcBef>
            </a:pPr>
            <a:r>
              <a:rPr lang="it-IT" sz="2400" b="1" spc="10" dirty="0">
                <a:solidFill>
                  <a:srgbClr val="0070C0"/>
                </a:solidFill>
              </a:rPr>
              <a:t>Bulimia</a:t>
            </a:r>
            <a:r>
              <a:rPr lang="it-IT" sz="2400" b="1" spc="-30" dirty="0">
                <a:solidFill>
                  <a:srgbClr val="0070C0"/>
                </a:solidFill>
              </a:rPr>
              <a:t> </a:t>
            </a:r>
            <a:r>
              <a:rPr lang="it-IT" sz="2400" b="1" spc="10" dirty="0">
                <a:solidFill>
                  <a:srgbClr val="0070C0"/>
                </a:solidFill>
              </a:rPr>
              <a:t>nervosa</a:t>
            </a:r>
            <a:endParaRPr lang="it-IT" sz="2400" b="1" dirty="0">
              <a:solidFill>
                <a:srgbClr val="0070C0"/>
              </a:solidFill>
              <a:latin typeface="Century Gothic"/>
              <a:cs typeface="Century Gothic"/>
            </a:endParaRPr>
          </a:p>
        </p:txBody>
      </p:sp>
      <p:pic>
        <p:nvPicPr>
          <p:cNvPr id="11266" name="Picture 2" descr="C:\Users\Master\Desktop\11.jpg"/>
          <p:cNvPicPr>
            <a:picLocks noChangeAspect="1" noChangeArrowheads="1"/>
          </p:cNvPicPr>
          <p:nvPr/>
        </p:nvPicPr>
        <p:blipFill>
          <a:blip r:embed="rId2" cstate="print"/>
          <a:srcRect/>
          <a:stretch>
            <a:fillRect/>
          </a:stretch>
        </p:blipFill>
        <p:spPr bwMode="auto">
          <a:xfrm>
            <a:off x="6413500" y="2171700"/>
            <a:ext cx="4081596" cy="2590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27</a:t>
            </a:fld>
            <a:endParaRPr lang="it-IT"/>
          </a:p>
        </p:txBody>
      </p:sp>
      <p:sp>
        <p:nvSpPr>
          <p:cNvPr id="7" name="CasellaDiTesto 6"/>
          <p:cNvSpPr txBox="1"/>
          <p:nvPr/>
        </p:nvSpPr>
        <p:spPr>
          <a:xfrm>
            <a:off x="317500" y="1409700"/>
            <a:ext cx="6858000" cy="4278094"/>
          </a:xfrm>
          <a:prstGeom prst="rect">
            <a:avLst/>
          </a:prstGeom>
          <a:solidFill>
            <a:srgbClr val="FFFF00"/>
          </a:solidFill>
          <a:ln w="25400">
            <a:solidFill>
              <a:schemeClr val="accent1"/>
            </a:solidFill>
          </a:ln>
        </p:spPr>
        <p:txBody>
          <a:bodyPr wrap="square" rtlCol="0">
            <a:spAutoFit/>
          </a:bodyPr>
          <a:lstStyle/>
          <a:p>
            <a:pPr algn="just"/>
            <a:r>
              <a:rPr lang="it-IT" sz="1600" b="1" dirty="0">
                <a:solidFill>
                  <a:srgbClr val="FF0000"/>
                </a:solidFill>
              </a:rPr>
              <a:t>Diverso è l'adolescente </a:t>
            </a:r>
            <a:r>
              <a:rPr lang="it-IT" sz="1600" dirty="0"/>
              <a:t>che, pur avendo bisogno degli adulti, ha la necessità di sperimentare anche se stesso, allontanandosi dai genitori.</a:t>
            </a:r>
          </a:p>
          <a:p>
            <a:pPr algn="just"/>
            <a:r>
              <a:rPr lang="it-IT" sz="1600" b="1" dirty="0">
                <a:solidFill>
                  <a:srgbClr val="FF0000"/>
                </a:solidFill>
              </a:rPr>
              <a:t>La distanza sana</a:t>
            </a:r>
            <a:r>
              <a:rPr lang="it-IT" sz="1600" dirty="0"/>
              <a:t> da avere nei confronti di un adolescente è data dalla </a:t>
            </a:r>
            <a:r>
              <a:rPr lang="it-IT" sz="1600" b="1" dirty="0"/>
              <a:t>fiducia</a:t>
            </a:r>
            <a:r>
              <a:rPr lang="it-IT" sz="1600" dirty="0"/>
              <a:t>.</a:t>
            </a:r>
          </a:p>
          <a:p>
            <a:pPr algn="just"/>
            <a:r>
              <a:rPr lang="it-IT" sz="1600" b="1" dirty="0">
                <a:solidFill>
                  <a:srgbClr val="FF0000"/>
                </a:solidFill>
              </a:rPr>
              <a:t>Quando capiamo </a:t>
            </a:r>
            <a:r>
              <a:rPr lang="it-IT" sz="1600" dirty="0"/>
              <a:t>che non riusciamo a fidarci dei nostri figli lo dobbiamo presentare come un nostro limite. </a:t>
            </a:r>
          </a:p>
          <a:p>
            <a:pPr algn="just"/>
            <a:r>
              <a:rPr lang="it-IT" sz="1600" b="1" dirty="0">
                <a:solidFill>
                  <a:srgbClr val="FF0000"/>
                </a:solidFill>
              </a:rPr>
              <a:t>Con loro</a:t>
            </a:r>
            <a:r>
              <a:rPr lang="it-IT" sz="1600" dirty="0"/>
              <a:t> </a:t>
            </a:r>
            <a:r>
              <a:rPr lang="it-IT" sz="1600" b="1" dirty="0"/>
              <a:t>il muro contro muro non serve</a:t>
            </a:r>
            <a:r>
              <a:rPr lang="it-IT" sz="1600" dirty="0"/>
              <a:t> a niente,</a:t>
            </a:r>
            <a:r>
              <a:rPr lang="it-IT" sz="1600" b="1" dirty="0"/>
              <a:t> meglio imparare a chiedere scusa </a:t>
            </a:r>
            <a:r>
              <a:rPr lang="it-IT" sz="1600" dirty="0"/>
              <a:t>quando ci rendiamo conto di aver sbagliato. E solo se le scuse sono autentiche e sincere, li ritroveremo.</a:t>
            </a:r>
          </a:p>
          <a:p>
            <a:pPr algn="just"/>
            <a:r>
              <a:rPr lang="it-IT" sz="1600" b="1" dirty="0">
                <a:solidFill>
                  <a:srgbClr val="FF0000"/>
                </a:solidFill>
              </a:rPr>
              <a:t>Una strategia per essere presenti</a:t>
            </a:r>
            <a:r>
              <a:rPr lang="it-IT" sz="1600" b="1" dirty="0"/>
              <a:t> </a:t>
            </a:r>
            <a:r>
              <a:rPr lang="it-IT" sz="1600" dirty="0"/>
              <a:t>è</a:t>
            </a:r>
            <a:r>
              <a:rPr lang="it-IT" sz="1600" b="1" dirty="0"/>
              <a:t> trovare insieme limiti e regole</a:t>
            </a:r>
            <a:r>
              <a:rPr lang="it-IT" sz="1600" dirty="0"/>
              <a:t>, crescendo nel confronto e facendo tutti uno sforzo comune per venirsi incontro. </a:t>
            </a:r>
          </a:p>
          <a:p>
            <a:pPr algn="just"/>
            <a:r>
              <a:rPr lang="it-IT" sz="1600" b="1" dirty="0">
                <a:solidFill>
                  <a:srgbClr val="FF0000"/>
                </a:solidFill>
              </a:rPr>
              <a:t>Un modo per evitare </a:t>
            </a:r>
            <a:r>
              <a:rPr lang="it-IT" sz="1600" dirty="0"/>
              <a:t>di vedere i nostri figli allontanarsi e soffrire, sentendoci in colpa. Anche perché la distanza più ampia da loro sono proprio i nostri sensi di colpa.</a:t>
            </a:r>
          </a:p>
          <a:p>
            <a:pPr algn="just"/>
            <a:r>
              <a:rPr lang="it-IT" sz="1600" b="1" dirty="0">
                <a:solidFill>
                  <a:srgbClr val="FF0000"/>
                </a:solidFill>
              </a:rPr>
              <a:t>La possibilità di migliorare le cose</a:t>
            </a:r>
            <a:r>
              <a:rPr lang="it-IT" sz="1600" dirty="0"/>
              <a:t> parte dunque proprio dai </a:t>
            </a:r>
            <a:r>
              <a:rPr lang="it-IT" sz="1600" b="1" dirty="0"/>
              <a:t>genitori</a:t>
            </a:r>
            <a:r>
              <a:rPr lang="it-IT" sz="1600" dirty="0"/>
              <a:t>, con la loro presenza, l'ascolto e l'impegno a venirsi incontro.</a:t>
            </a: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Come possiamo aiutarli: Trovando insieme limiti e regole</a:t>
            </a:r>
            <a:endParaRPr lang="it-IT" sz="2400" dirty="0">
              <a:solidFill>
                <a:srgbClr val="0070C0"/>
              </a:solidFill>
            </a:endParaRPr>
          </a:p>
        </p:txBody>
      </p:sp>
      <p:pic>
        <p:nvPicPr>
          <p:cNvPr id="6146" name="Picture 2" descr="C:\Users\Master\Desktop\6.jpg"/>
          <p:cNvPicPr>
            <a:picLocks noChangeAspect="1" noChangeArrowheads="1"/>
          </p:cNvPicPr>
          <p:nvPr/>
        </p:nvPicPr>
        <p:blipFill>
          <a:blip r:embed="rId2" cstate="print"/>
          <a:srcRect/>
          <a:stretch>
            <a:fillRect/>
          </a:stretch>
        </p:blipFill>
        <p:spPr bwMode="auto">
          <a:xfrm>
            <a:off x="7327900" y="2628900"/>
            <a:ext cx="3200400" cy="1600200"/>
          </a:xfrm>
          <a:prstGeom prst="rect">
            <a:avLst/>
          </a:prstGeom>
          <a:noFill/>
          <a:ln w="25400">
            <a:solidFill>
              <a:schemeClr val="accent1"/>
            </a:solidFill>
          </a:ln>
        </p:spPr>
      </p:pic>
      <p:sp>
        <p:nvSpPr>
          <p:cNvPr id="9" name="CasellaDiTesto 8"/>
          <p:cNvSpPr txBox="1"/>
          <p:nvPr/>
        </p:nvSpPr>
        <p:spPr>
          <a:xfrm>
            <a:off x="7480300" y="4533900"/>
            <a:ext cx="2895600" cy="769441"/>
          </a:xfrm>
          <a:prstGeom prst="rect">
            <a:avLst/>
          </a:prstGeom>
          <a:noFill/>
        </p:spPr>
        <p:txBody>
          <a:bodyPr wrap="square" rtlCol="0">
            <a:spAutoFit/>
          </a:bodyPr>
          <a:lstStyle/>
          <a:p>
            <a:pPr algn="ctr"/>
            <a:r>
              <a:rPr lang="it-IT" sz="4400" b="1" dirty="0">
                <a:solidFill>
                  <a:srgbClr val="FF0000"/>
                </a:solidFill>
              </a:rPr>
              <a:t>FINE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1000"/>
                                        <p:tgtEl>
                                          <p:spTgt spid="7">
                                            <p:txEl>
                                              <p:pRg st="4" end="4"/>
                                            </p:txEl>
                                          </p:spTgt>
                                        </p:tgtEl>
                                      </p:cBhvr>
                                    </p:animEffect>
                                    <p:anim calcmode="lin" valueType="num">
                                      <p:cBhvr>
                                        <p:cTn id="4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animEffect transition="in" filter="fade">
                                      <p:cBhvr>
                                        <p:cTn id="55" dur="1000"/>
                                        <p:tgtEl>
                                          <p:spTgt spid="7">
                                            <p:txEl>
                                              <p:pRg st="5" end="5"/>
                                            </p:txEl>
                                          </p:spTgt>
                                        </p:tgtEl>
                                      </p:cBhvr>
                                    </p:animEffect>
                                    <p:anim calcmode="lin" valueType="num">
                                      <p:cBhvr>
                                        <p:cTn id="5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7">
                                            <p:txEl>
                                              <p:pRg st="6" end="6"/>
                                            </p:txEl>
                                          </p:spTgt>
                                        </p:tgtEl>
                                        <p:attrNameLst>
                                          <p:attrName>style.visibility</p:attrName>
                                        </p:attrNameLst>
                                      </p:cBhvr>
                                      <p:to>
                                        <p:strVal val="visible"/>
                                      </p:to>
                                    </p:set>
                                    <p:animEffect transition="in" filter="fade">
                                      <p:cBhvr>
                                        <p:cTn id="62" dur="1000"/>
                                        <p:tgtEl>
                                          <p:spTgt spid="7">
                                            <p:txEl>
                                              <p:pRg st="6" end="6"/>
                                            </p:txEl>
                                          </p:spTgt>
                                        </p:tgtEl>
                                      </p:cBhvr>
                                    </p:animEffect>
                                    <p:anim calcmode="lin" valueType="num">
                                      <p:cBhvr>
                                        <p:cTn id="63"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fade">
                                      <p:cBhvr>
                                        <p:cTn id="69" dur="1000"/>
                                        <p:tgtEl>
                                          <p:spTgt spid="9"/>
                                        </p:tgtEl>
                                      </p:cBhvr>
                                    </p:animEffect>
                                    <p:anim calcmode="lin" valueType="num">
                                      <p:cBhvr>
                                        <p:cTn id="70" dur="1000" fill="hold"/>
                                        <p:tgtEl>
                                          <p:spTgt spid="9"/>
                                        </p:tgtEl>
                                        <p:attrNameLst>
                                          <p:attrName>ppt_x</p:attrName>
                                        </p:attrNameLst>
                                      </p:cBhvr>
                                      <p:tavLst>
                                        <p:tav tm="0">
                                          <p:val>
                                            <p:strVal val="#ppt_x"/>
                                          </p:val>
                                        </p:tav>
                                        <p:tav tm="100000">
                                          <p:val>
                                            <p:strVal val="#ppt_x"/>
                                          </p:val>
                                        </p:tav>
                                      </p:tavLst>
                                    </p:anim>
                                    <p:anim calcmode="lin" valueType="num">
                                      <p:cBhvr>
                                        <p:cTn id="7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3</a:t>
            </a:fld>
            <a:endParaRPr lang="it-IT"/>
          </a:p>
        </p:txBody>
      </p:sp>
      <p:sp>
        <p:nvSpPr>
          <p:cNvPr id="7" name="CasellaDiTesto 6"/>
          <p:cNvSpPr txBox="1"/>
          <p:nvPr/>
        </p:nvSpPr>
        <p:spPr>
          <a:xfrm>
            <a:off x="5651500" y="1562100"/>
            <a:ext cx="4724400" cy="4085734"/>
          </a:xfrm>
          <a:prstGeom prst="rect">
            <a:avLst/>
          </a:prstGeom>
          <a:solidFill>
            <a:srgbClr val="FFFF00"/>
          </a:solidFill>
          <a:ln w="25400">
            <a:solidFill>
              <a:schemeClr val="accent1"/>
            </a:solidFill>
          </a:ln>
        </p:spPr>
        <p:txBody>
          <a:bodyPr wrap="square" rtlCol="0">
            <a:spAutoFit/>
          </a:bodyPr>
          <a:lstStyle/>
          <a:p>
            <a:pPr marL="12700" marR="6985" algn="just">
              <a:lnSpc>
                <a:spcPct val="100000"/>
              </a:lnSpc>
              <a:spcBef>
                <a:spcPts val="105"/>
              </a:spcBef>
            </a:pPr>
            <a:r>
              <a:rPr lang="it-IT" b="1" dirty="0">
                <a:solidFill>
                  <a:srgbClr val="FF0000"/>
                </a:solidFill>
                <a:latin typeface="Century Gothic"/>
                <a:cs typeface="Century Gothic"/>
              </a:rPr>
              <a:t>L’adolescente </a:t>
            </a:r>
            <a:r>
              <a:rPr lang="it-IT" dirty="0">
                <a:latin typeface="Century Gothic"/>
                <a:cs typeface="Century Gothic"/>
              </a:rPr>
              <a:t>deve affrontare degli ostacoli durante il suo  </a:t>
            </a:r>
            <a:r>
              <a:rPr lang="it-IT" spc="-5" dirty="0">
                <a:latin typeface="Century Gothic"/>
                <a:cs typeface="Century Gothic"/>
              </a:rPr>
              <a:t>naturale </a:t>
            </a:r>
            <a:r>
              <a:rPr lang="it-IT" dirty="0">
                <a:latin typeface="Century Gothic"/>
                <a:cs typeface="Century Gothic"/>
              </a:rPr>
              <a:t>un </a:t>
            </a:r>
            <a:r>
              <a:rPr lang="it-IT" spc="-5" dirty="0">
                <a:latin typeface="Century Gothic"/>
                <a:cs typeface="Century Gothic"/>
              </a:rPr>
              <a:t>processo di transizione verso l’età adulta </a:t>
            </a:r>
            <a:r>
              <a:rPr lang="it-IT" dirty="0">
                <a:latin typeface="Century Gothic"/>
                <a:cs typeface="Century Gothic"/>
              </a:rPr>
              <a:t>e </a:t>
            </a:r>
            <a:r>
              <a:rPr lang="it-IT" spc="-5" dirty="0">
                <a:latin typeface="Century Gothic"/>
                <a:cs typeface="Century Gothic"/>
              </a:rPr>
              <a:t>gli  </a:t>
            </a:r>
            <a:r>
              <a:rPr lang="it-IT" dirty="0">
                <a:latin typeface="Century Gothic"/>
                <a:cs typeface="Century Gothic"/>
              </a:rPr>
              <a:t>strumenti a sua disposizione non sempre sono adeguati per  </a:t>
            </a:r>
            <a:r>
              <a:rPr lang="it-IT" spc="-5" dirty="0">
                <a:latin typeface="Century Gothic"/>
                <a:cs typeface="Century Gothic"/>
              </a:rPr>
              <a:t>affrontare la complessità </a:t>
            </a:r>
            <a:r>
              <a:rPr lang="it-IT" dirty="0">
                <a:latin typeface="Century Gothic"/>
                <a:cs typeface="Century Gothic"/>
              </a:rPr>
              <a:t>e </a:t>
            </a:r>
            <a:r>
              <a:rPr lang="it-IT" spc="-5" dirty="0">
                <a:latin typeface="Century Gothic"/>
                <a:cs typeface="Century Gothic"/>
              </a:rPr>
              <a:t>le contraddizioni della vita  quotidiana.</a:t>
            </a:r>
            <a:endParaRPr lang="it-IT" dirty="0">
              <a:latin typeface="Century Gothic"/>
              <a:cs typeface="Century Gothic"/>
            </a:endParaRPr>
          </a:p>
          <a:p>
            <a:pPr marL="12700" marR="5080" algn="just">
              <a:lnSpc>
                <a:spcPct val="100000"/>
              </a:lnSpc>
              <a:spcBef>
                <a:spcPts val="894"/>
              </a:spcBef>
            </a:pPr>
            <a:r>
              <a:rPr lang="it-IT" b="1" dirty="0">
                <a:solidFill>
                  <a:srgbClr val="FF0000"/>
                </a:solidFill>
                <a:latin typeface="Century Gothic"/>
                <a:cs typeface="Century Gothic"/>
              </a:rPr>
              <a:t>Come un </a:t>
            </a:r>
            <a:r>
              <a:rPr lang="it-IT" b="1" spc="-5" dirty="0">
                <a:solidFill>
                  <a:srgbClr val="FF0000"/>
                </a:solidFill>
                <a:latin typeface="Century Gothic"/>
                <a:cs typeface="Century Gothic"/>
              </a:rPr>
              <a:t>equilibrista, </a:t>
            </a:r>
            <a:r>
              <a:rPr lang="it-IT" spc="-5" dirty="0">
                <a:latin typeface="Century Gothic"/>
                <a:cs typeface="Century Gothic"/>
              </a:rPr>
              <a:t>l’adolescente si sente insicuro,  sperimenta situazioni difficili </a:t>
            </a:r>
            <a:r>
              <a:rPr lang="it-IT" dirty="0">
                <a:latin typeface="Century Gothic"/>
                <a:cs typeface="Century Gothic"/>
              </a:rPr>
              <a:t>con una </a:t>
            </a:r>
            <a:r>
              <a:rPr lang="it-IT" spc="-5" dirty="0">
                <a:latin typeface="Century Gothic"/>
                <a:cs typeface="Century Gothic"/>
              </a:rPr>
              <a:t>serie di percezioni,  emozioni, sentimenti, valutazioni, bisogni </a:t>
            </a:r>
            <a:r>
              <a:rPr lang="it-IT" dirty="0">
                <a:latin typeface="Century Gothic"/>
                <a:cs typeface="Century Gothic"/>
              </a:rPr>
              <a:t>e </a:t>
            </a:r>
            <a:r>
              <a:rPr lang="it-IT" spc="-5" dirty="0">
                <a:latin typeface="Century Gothic"/>
                <a:cs typeface="Century Gothic"/>
              </a:rPr>
              <a:t>domande che  nascondono </a:t>
            </a:r>
            <a:r>
              <a:rPr lang="it-IT" dirty="0">
                <a:latin typeface="Century Gothic"/>
                <a:cs typeface="Century Gothic"/>
              </a:rPr>
              <a:t>una </a:t>
            </a:r>
            <a:r>
              <a:rPr lang="it-IT" spc="-5" dirty="0">
                <a:latin typeface="Century Gothic"/>
                <a:cs typeface="Century Gothic"/>
              </a:rPr>
              <a:t>sofferenza sommersa, </a:t>
            </a:r>
            <a:r>
              <a:rPr lang="it-IT" dirty="0">
                <a:latin typeface="Century Gothic"/>
                <a:cs typeface="Century Gothic"/>
              </a:rPr>
              <a:t>ma non </a:t>
            </a:r>
            <a:r>
              <a:rPr lang="it-IT" spc="-5" dirty="0">
                <a:latin typeface="Century Gothic"/>
                <a:cs typeface="Century Gothic"/>
              </a:rPr>
              <a:t>per questo  </a:t>
            </a:r>
            <a:r>
              <a:rPr lang="it-IT" dirty="0">
                <a:latin typeface="Century Gothic"/>
                <a:cs typeface="Century Gothic"/>
              </a:rPr>
              <a:t>meno </a:t>
            </a:r>
            <a:r>
              <a:rPr lang="it-IT" spc="-5" dirty="0">
                <a:latin typeface="Century Gothic"/>
                <a:cs typeface="Century Gothic"/>
              </a:rPr>
              <a:t>autentica </a:t>
            </a:r>
            <a:r>
              <a:rPr lang="it-IT" dirty="0">
                <a:latin typeface="Century Gothic"/>
                <a:cs typeface="Century Gothic"/>
              </a:rPr>
              <a:t>e</a:t>
            </a:r>
            <a:r>
              <a:rPr lang="it-IT" spc="-30" dirty="0">
                <a:latin typeface="Century Gothic"/>
                <a:cs typeface="Century Gothic"/>
              </a:rPr>
              <a:t> </a:t>
            </a:r>
            <a:r>
              <a:rPr lang="it-IT" spc="-5" dirty="0">
                <a:latin typeface="Century Gothic"/>
                <a:cs typeface="Century Gothic"/>
              </a:rPr>
              <a:t>sincera.</a:t>
            </a:r>
            <a:endParaRPr lang="it-IT"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La transizione verso l’età adulta</a:t>
            </a: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317500" y="2095500"/>
            <a:ext cx="5191909" cy="2971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4</a:t>
            </a:fld>
            <a:endParaRPr lang="it-IT"/>
          </a:p>
        </p:txBody>
      </p:sp>
      <p:sp>
        <p:nvSpPr>
          <p:cNvPr id="7" name="CasellaDiTesto 6"/>
          <p:cNvSpPr txBox="1"/>
          <p:nvPr/>
        </p:nvSpPr>
        <p:spPr>
          <a:xfrm>
            <a:off x="317500" y="1485900"/>
            <a:ext cx="5105400" cy="4226798"/>
          </a:xfrm>
          <a:prstGeom prst="rect">
            <a:avLst/>
          </a:prstGeom>
          <a:solidFill>
            <a:srgbClr val="FFFF00"/>
          </a:solidFill>
          <a:ln w="25400">
            <a:solidFill>
              <a:schemeClr val="accent1"/>
            </a:solidFill>
          </a:ln>
        </p:spPr>
        <p:txBody>
          <a:bodyPr wrap="square" rtlCol="0">
            <a:spAutoFit/>
          </a:bodyPr>
          <a:lstStyle/>
          <a:p>
            <a:pPr marL="12700" marR="5080" algn="just">
              <a:lnSpc>
                <a:spcPct val="100000"/>
              </a:lnSpc>
              <a:spcBef>
                <a:spcPts val="105"/>
              </a:spcBef>
            </a:pPr>
            <a:r>
              <a:rPr lang="it-IT" b="1" spc="-5" dirty="0">
                <a:solidFill>
                  <a:srgbClr val="FF0000"/>
                </a:solidFill>
                <a:latin typeface="Century Gothic"/>
                <a:cs typeface="Century Gothic"/>
              </a:rPr>
              <a:t>Spesso il disagio </a:t>
            </a:r>
            <a:r>
              <a:rPr lang="it-IT" b="1" dirty="0">
                <a:solidFill>
                  <a:srgbClr val="FF0000"/>
                </a:solidFill>
                <a:latin typeface="Century Gothic"/>
                <a:cs typeface="Century Gothic"/>
              </a:rPr>
              <a:t>non è </a:t>
            </a:r>
            <a:r>
              <a:rPr lang="it-IT" b="1" spc="-5" dirty="0">
                <a:solidFill>
                  <a:srgbClr val="FF0000"/>
                </a:solidFill>
                <a:latin typeface="Century Gothic"/>
                <a:cs typeface="Century Gothic"/>
              </a:rPr>
              <a:t>visibile, </a:t>
            </a:r>
            <a:r>
              <a:rPr lang="it-IT" dirty="0">
                <a:latin typeface="Century Gothic"/>
                <a:cs typeface="Century Gothic"/>
              </a:rPr>
              <a:t>è </a:t>
            </a:r>
            <a:r>
              <a:rPr lang="it-IT" spc="-5" dirty="0">
                <a:latin typeface="Century Gothic"/>
                <a:cs typeface="Century Gothic"/>
              </a:rPr>
              <a:t>celato </a:t>
            </a:r>
            <a:r>
              <a:rPr lang="it-IT" dirty="0">
                <a:latin typeface="Century Gothic"/>
                <a:cs typeface="Century Gothic"/>
              </a:rPr>
              <a:t>e viene </a:t>
            </a:r>
            <a:r>
              <a:rPr lang="it-IT" spc="-5" dirty="0">
                <a:latin typeface="Century Gothic"/>
                <a:cs typeface="Century Gothic"/>
              </a:rPr>
              <a:t>gestito dal  giovane con </a:t>
            </a:r>
            <a:r>
              <a:rPr lang="it-IT" dirty="0">
                <a:latin typeface="Century Gothic"/>
                <a:cs typeface="Century Gothic"/>
              </a:rPr>
              <a:t>una </a:t>
            </a:r>
            <a:r>
              <a:rPr lang="it-IT" spc="-5" dirty="0">
                <a:latin typeface="Century Gothic"/>
                <a:cs typeface="Century Gothic"/>
              </a:rPr>
              <a:t>sofferenza tutta ‘privata’ </a:t>
            </a:r>
            <a:r>
              <a:rPr lang="it-IT" dirty="0">
                <a:latin typeface="Century Gothic"/>
                <a:cs typeface="Century Gothic"/>
              </a:rPr>
              <a:t>e </a:t>
            </a:r>
            <a:r>
              <a:rPr lang="it-IT" spc="-5" dirty="0">
                <a:latin typeface="Century Gothic"/>
                <a:cs typeface="Century Gothic"/>
              </a:rPr>
              <a:t>silenziosa.  </a:t>
            </a:r>
          </a:p>
          <a:p>
            <a:pPr marL="12700" marR="5080" algn="just">
              <a:lnSpc>
                <a:spcPct val="100000"/>
              </a:lnSpc>
              <a:spcBef>
                <a:spcPts val="105"/>
              </a:spcBef>
            </a:pPr>
            <a:endParaRPr lang="it-IT" b="1" spc="-5" dirty="0">
              <a:solidFill>
                <a:srgbClr val="FF0000"/>
              </a:solidFill>
              <a:latin typeface="Century Gothic"/>
              <a:cs typeface="Century Gothic"/>
            </a:endParaRPr>
          </a:p>
          <a:p>
            <a:pPr marL="12700" marR="5080" algn="just">
              <a:lnSpc>
                <a:spcPct val="100000"/>
              </a:lnSpc>
              <a:spcBef>
                <a:spcPts val="105"/>
              </a:spcBef>
            </a:pPr>
            <a:r>
              <a:rPr lang="it-IT" b="1" spc="-5" dirty="0">
                <a:solidFill>
                  <a:srgbClr val="FF0000"/>
                </a:solidFill>
                <a:latin typeface="Century Gothic"/>
                <a:cs typeface="Century Gothic"/>
              </a:rPr>
              <a:t>Altre volte, </a:t>
            </a:r>
            <a:r>
              <a:rPr lang="it-IT" spc="-5" dirty="0">
                <a:latin typeface="Century Gothic"/>
                <a:cs typeface="Century Gothic"/>
              </a:rPr>
              <a:t>invece, il disagio </a:t>
            </a:r>
            <a:r>
              <a:rPr lang="it-IT" dirty="0">
                <a:latin typeface="Century Gothic"/>
                <a:cs typeface="Century Gothic"/>
              </a:rPr>
              <a:t>è </a:t>
            </a:r>
            <a:r>
              <a:rPr lang="it-IT" spc="-5" dirty="0">
                <a:latin typeface="Century Gothic"/>
                <a:cs typeface="Century Gothic"/>
              </a:rPr>
              <a:t>visibile nella conflittualità  </a:t>
            </a:r>
            <a:r>
              <a:rPr lang="it-IT" dirty="0">
                <a:latin typeface="Century Gothic"/>
                <a:cs typeface="Century Gothic"/>
              </a:rPr>
              <a:t>con </a:t>
            </a:r>
            <a:r>
              <a:rPr lang="it-IT" spc="-5" dirty="0">
                <a:latin typeface="Century Gothic"/>
                <a:cs typeface="Century Gothic"/>
              </a:rPr>
              <a:t>l’ambiente</a:t>
            </a:r>
            <a:r>
              <a:rPr lang="it-IT" spc="-40" dirty="0">
                <a:latin typeface="Century Gothic"/>
                <a:cs typeface="Century Gothic"/>
              </a:rPr>
              <a:t> </a:t>
            </a:r>
            <a:r>
              <a:rPr lang="it-IT" spc="-5" dirty="0">
                <a:latin typeface="Century Gothic"/>
                <a:cs typeface="Century Gothic"/>
              </a:rPr>
              <a:t>sociale.</a:t>
            </a:r>
            <a:endParaRPr lang="it-IT" dirty="0">
              <a:latin typeface="Century Gothic"/>
              <a:cs typeface="Century Gothic"/>
            </a:endParaRPr>
          </a:p>
          <a:p>
            <a:pPr marL="12700" marR="5080" algn="just">
              <a:lnSpc>
                <a:spcPct val="100000"/>
              </a:lnSpc>
              <a:spcBef>
                <a:spcPts val="890"/>
              </a:spcBef>
            </a:pPr>
            <a:r>
              <a:rPr lang="it-IT" b="1" spc="-5" dirty="0">
                <a:solidFill>
                  <a:srgbClr val="FF0000"/>
                </a:solidFill>
                <a:latin typeface="Century Gothic"/>
                <a:cs typeface="Century Gothic"/>
              </a:rPr>
              <a:t>Quando il disagio emerge, </a:t>
            </a:r>
            <a:r>
              <a:rPr lang="it-IT" spc="-5" dirty="0">
                <a:latin typeface="Century Gothic"/>
                <a:cs typeface="Century Gothic"/>
              </a:rPr>
              <a:t>si manifesta attraverso gesti  eclatanti </a:t>
            </a:r>
            <a:r>
              <a:rPr lang="it-IT" dirty="0">
                <a:latin typeface="Century Gothic"/>
                <a:cs typeface="Century Gothic"/>
              </a:rPr>
              <a:t>che </a:t>
            </a:r>
            <a:r>
              <a:rPr lang="it-IT" spc="-5" dirty="0">
                <a:latin typeface="Century Gothic"/>
                <a:cs typeface="Century Gothic"/>
              </a:rPr>
              <a:t>tante volte finiscono per riempire le  cronache dei</a:t>
            </a:r>
            <a:r>
              <a:rPr lang="it-IT" spc="-25" dirty="0">
                <a:latin typeface="Century Gothic"/>
                <a:cs typeface="Century Gothic"/>
              </a:rPr>
              <a:t> </a:t>
            </a:r>
            <a:r>
              <a:rPr lang="it-IT" spc="-5" dirty="0">
                <a:latin typeface="Century Gothic"/>
                <a:cs typeface="Century Gothic"/>
              </a:rPr>
              <a:t>giornali.</a:t>
            </a:r>
            <a:endParaRPr lang="it-IT" dirty="0">
              <a:latin typeface="Century Gothic"/>
              <a:cs typeface="Century Gothic"/>
            </a:endParaRPr>
          </a:p>
          <a:p>
            <a:pPr marL="12700" marR="5080" algn="just">
              <a:lnSpc>
                <a:spcPct val="100000"/>
              </a:lnSpc>
              <a:spcBef>
                <a:spcPts val="895"/>
              </a:spcBef>
            </a:pPr>
            <a:r>
              <a:rPr lang="it-IT" b="1" spc="-5" dirty="0">
                <a:solidFill>
                  <a:srgbClr val="FF0000"/>
                </a:solidFill>
                <a:latin typeface="Century Gothic"/>
                <a:cs typeface="Century Gothic"/>
              </a:rPr>
              <a:t>Droga, </a:t>
            </a:r>
            <a:r>
              <a:rPr lang="it-IT" spc="-5" dirty="0">
                <a:latin typeface="Century Gothic"/>
                <a:cs typeface="Century Gothic"/>
              </a:rPr>
              <a:t>alcool, atti vandalici, lesioni inflitte sul loro corpo, </a:t>
            </a:r>
            <a:r>
              <a:rPr lang="it-IT" spc="570" dirty="0">
                <a:latin typeface="Century Gothic"/>
                <a:cs typeface="Century Gothic"/>
              </a:rPr>
              <a:t> </a:t>
            </a:r>
            <a:r>
              <a:rPr lang="it-IT" dirty="0">
                <a:latin typeface="Century Gothic"/>
                <a:cs typeface="Century Gothic"/>
              </a:rPr>
              <a:t>gesti estremi, possono diventare </a:t>
            </a:r>
            <a:r>
              <a:rPr lang="it-IT" spc="-5" dirty="0">
                <a:latin typeface="Century Gothic"/>
                <a:cs typeface="Century Gothic"/>
              </a:rPr>
              <a:t>il </a:t>
            </a:r>
            <a:r>
              <a:rPr lang="it-IT" dirty="0">
                <a:latin typeface="Century Gothic"/>
                <a:cs typeface="Century Gothic"/>
              </a:rPr>
              <a:t>mezzo per esprimere il  </a:t>
            </a:r>
            <a:r>
              <a:rPr lang="it-IT" spc="-5" dirty="0">
                <a:latin typeface="Century Gothic"/>
                <a:cs typeface="Century Gothic"/>
              </a:rPr>
              <a:t>disagio </a:t>
            </a:r>
            <a:r>
              <a:rPr lang="it-IT" dirty="0">
                <a:latin typeface="Century Gothic"/>
                <a:cs typeface="Century Gothic"/>
              </a:rPr>
              <a:t>che non </a:t>
            </a:r>
            <a:r>
              <a:rPr lang="it-IT" spc="-5" dirty="0">
                <a:latin typeface="Century Gothic"/>
                <a:cs typeface="Century Gothic"/>
              </a:rPr>
              <a:t>sanno gestire </a:t>
            </a:r>
            <a:r>
              <a:rPr lang="it-IT" dirty="0">
                <a:latin typeface="Century Gothic"/>
                <a:cs typeface="Century Gothic"/>
              </a:rPr>
              <a:t>ed</a:t>
            </a:r>
            <a:r>
              <a:rPr lang="it-IT" spc="-15" dirty="0">
                <a:latin typeface="Century Gothic"/>
                <a:cs typeface="Century Gothic"/>
              </a:rPr>
              <a:t> </a:t>
            </a:r>
            <a:r>
              <a:rPr lang="it-IT" spc="-5" dirty="0">
                <a:latin typeface="Century Gothic"/>
                <a:cs typeface="Century Gothic"/>
              </a:rPr>
              <a:t>elaborare.</a:t>
            </a:r>
            <a:endParaRPr lang="it-IT"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Affiorano i primi disagi</a:t>
            </a:r>
          </a:p>
        </p:txBody>
      </p:sp>
      <p:pic>
        <p:nvPicPr>
          <p:cNvPr id="3074" name="Picture 2" descr="C:\Users\Master\Desktop\3.jpg"/>
          <p:cNvPicPr>
            <a:picLocks noChangeAspect="1" noChangeArrowheads="1"/>
          </p:cNvPicPr>
          <p:nvPr/>
        </p:nvPicPr>
        <p:blipFill>
          <a:blip r:embed="rId2" cstate="print"/>
          <a:srcRect/>
          <a:stretch>
            <a:fillRect/>
          </a:stretch>
        </p:blipFill>
        <p:spPr bwMode="auto">
          <a:xfrm>
            <a:off x="5651499" y="2095500"/>
            <a:ext cx="4741333" cy="3048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1000"/>
                                        <p:tgtEl>
                                          <p:spTgt spid="7">
                                            <p:txEl>
                                              <p:pRg st="2" end="2"/>
                                            </p:txEl>
                                          </p:spTgt>
                                        </p:tgtEl>
                                      </p:cBhvr>
                                    </p:animEffect>
                                    <p:anim calcmode="lin" valueType="num">
                                      <p:cBhvr>
                                        <p:cTn id="2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3" end="3"/>
                                            </p:txEl>
                                          </p:spTgt>
                                        </p:tgtEl>
                                        <p:attrNameLst>
                                          <p:attrName>style.visibility</p:attrName>
                                        </p:attrNameLst>
                                      </p:cBhvr>
                                      <p:to>
                                        <p:strVal val="visible"/>
                                      </p:to>
                                    </p:set>
                                    <p:animEffect transition="in" filter="fade">
                                      <p:cBhvr>
                                        <p:cTn id="34" dur="1000"/>
                                        <p:tgtEl>
                                          <p:spTgt spid="7">
                                            <p:txEl>
                                              <p:pRg st="3" end="3"/>
                                            </p:txEl>
                                          </p:spTgt>
                                        </p:tgtEl>
                                      </p:cBhvr>
                                    </p:animEffect>
                                    <p:anim calcmode="lin" valueType="num">
                                      <p:cBhvr>
                                        <p:cTn id="3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Effect transition="in" filter="fade">
                                      <p:cBhvr>
                                        <p:cTn id="41" dur="1000"/>
                                        <p:tgtEl>
                                          <p:spTgt spid="7">
                                            <p:txEl>
                                              <p:pRg st="4" end="4"/>
                                            </p:txEl>
                                          </p:spTgt>
                                        </p:tgtEl>
                                      </p:cBhvr>
                                    </p:animEffect>
                                    <p:anim calcmode="lin" valueType="num">
                                      <p:cBhvr>
                                        <p:cTn id="4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5</a:t>
            </a:fld>
            <a:endParaRPr lang="it-IT"/>
          </a:p>
        </p:txBody>
      </p:sp>
      <p:sp>
        <p:nvSpPr>
          <p:cNvPr id="7" name="CasellaDiTesto 6"/>
          <p:cNvSpPr txBox="1"/>
          <p:nvPr/>
        </p:nvSpPr>
        <p:spPr>
          <a:xfrm>
            <a:off x="4660900" y="1409700"/>
            <a:ext cx="5715000" cy="4247317"/>
          </a:xfrm>
          <a:prstGeom prst="rect">
            <a:avLst/>
          </a:prstGeom>
          <a:solidFill>
            <a:srgbClr val="FFFF00"/>
          </a:solidFill>
          <a:ln w="25400">
            <a:solidFill>
              <a:schemeClr val="accent1"/>
            </a:solidFill>
          </a:ln>
        </p:spPr>
        <p:txBody>
          <a:bodyPr wrap="square" rtlCol="0">
            <a:spAutoFit/>
          </a:bodyPr>
          <a:lstStyle/>
          <a:p>
            <a:pPr marL="12700" marR="6985" algn="just">
              <a:lnSpc>
                <a:spcPct val="100000"/>
              </a:lnSpc>
              <a:spcBef>
                <a:spcPts val="105"/>
              </a:spcBef>
            </a:pPr>
            <a:r>
              <a:rPr lang="it-IT" b="1" dirty="0">
                <a:solidFill>
                  <a:srgbClr val="FF0000"/>
                </a:solidFill>
                <a:latin typeface="Century Gothic"/>
                <a:cs typeface="Century Gothic"/>
              </a:rPr>
              <a:t>Quando il disagio </a:t>
            </a:r>
            <a:r>
              <a:rPr lang="it-IT" dirty="0">
                <a:latin typeface="Century Gothic"/>
                <a:cs typeface="Century Gothic"/>
              </a:rPr>
              <a:t>assume forme gravi ci si </a:t>
            </a:r>
            <a:r>
              <a:rPr lang="it-IT" spc="-5" dirty="0">
                <a:latin typeface="Century Gothic"/>
                <a:cs typeface="Century Gothic"/>
              </a:rPr>
              <a:t>trova di fronte </a:t>
            </a:r>
            <a:r>
              <a:rPr lang="it-IT" dirty="0">
                <a:latin typeface="Century Gothic"/>
                <a:cs typeface="Century Gothic"/>
              </a:rPr>
              <a:t>a </a:t>
            </a:r>
            <a:r>
              <a:rPr lang="it-IT" spc="-5" dirty="0">
                <a:latin typeface="Century Gothic"/>
                <a:cs typeface="Century Gothic"/>
              </a:rPr>
              <a:t>situazioni di grande sofferenza  interiore </a:t>
            </a:r>
            <a:r>
              <a:rPr lang="it-IT" dirty="0">
                <a:latin typeface="Century Gothic"/>
                <a:cs typeface="Century Gothic"/>
              </a:rPr>
              <a:t>che </a:t>
            </a:r>
            <a:r>
              <a:rPr lang="it-IT" spc="-5" dirty="0">
                <a:latin typeface="Century Gothic"/>
                <a:cs typeface="Century Gothic"/>
              </a:rPr>
              <a:t>sfocia inesorabilmente in drammatico  </a:t>
            </a:r>
            <a:r>
              <a:rPr lang="it-IT" dirty="0">
                <a:latin typeface="Century Gothic"/>
                <a:cs typeface="Century Gothic"/>
              </a:rPr>
              <a:t>comportamento</a:t>
            </a:r>
            <a:r>
              <a:rPr lang="it-IT" spc="-25" dirty="0">
                <a:latin typeface="Century Gothic"/>
                <a:cs typeface="Century Gothic"/>
              </a:rPr>
              <a:t> </a:t>
            </a:r>
            <a:r>
              <a:rPr lang="it-IT" dirty="0">
                <a:latin typeface="Century Gothic"/>
                <a:cs typeface="Century Gothic"/>
              </a:rPr>
              <a:t>deviante.</a:t>
            </a:r>
          </a:p>
          <a:p>
            <a:pPr marL="12700" marR="5080" algn="just">
              <a:lnSpc>
                <a:spcPct val="100000"/>
              </a:lnSpc>
              <a:spcBef>
                <a:spcPts val="10"/>
              </a:spcBef>
            </a:pPr>
            <a:r>
              <a:rPr lang="it-IT" b="1" spc="-5" dirty="0">
                <a:solidFill>
                  <a:srgbClr val="FF0000"/>
                </a:solidFill>
                <a:latin typeface="Century Gothic"/>
                <a:cs typeface="Century Gothic"/>
              </a:rPr>
              <a:t>Aggressività, </a:t>
            </a:r>
            <a:r>
              <a:rPr lang="it-IT" spc="-5" dirty="0">
                <a:latin typeface="Century Gothic"/>
                <a:cs typeface="Century Gothic"/>
              </a:rPr>
              <a:t>dominanza, passività, autoesclusione,  disimpegno, insubordinazione, rifiuto di </a:t>
            </a:r>
            <a:r>
              <a:rPr lang="it-IT" dirty="0">
                <a:latin typeface="Century Gothic"/>
                <a:cs typeface="Century Gothic"/>
              </a:rPr>
              <a:t>ogni </a:t>
            </a:r>
            <a:r>
              <a:rPr lang="it-IT" spc="-5" dirty="0">
                <a:latin typeface="Century Gothic"/>
                <a:cs typeface="Century Gothic"/>
              </a:rPr>
              <a:t>limite,  insoddisfazione, </a:t>
            </a:r>
            <a:r>
              <a:rPr lang="it-IT" dirty="0">
                <a:latin typeface="Century Gothic"/>
                <a:cs typeface="Century Gothic"/>
              </a:rPr>
              <a:t>non sono </a:t>
            </a:r>
            <a:r>
              <a:rPr lang="it-IT" spc="-5" dirty="0">
                <a:latin typeface="Century Gothic"/>
                <a:cs typeface="Century Gothic"/>
              </a:rPr>
              <a:t>soltanto sintomi </a:t>
            </a:r>
            <a:r>
              <a:rPr lang="it-IT" dirty="0">
                <a:latin typeface="Century Gothic"/>
                <a:cs typeface="Century Gothic"/>
              </a:rPr>
              <a:t>che </a:t>
            </a:r>
            <a:r>
              <a:rPr lang="it-IT" spc="-5" dirty="0">
                <a:latin typeface="Century Gothic"/>
                <a:cs typeface="Century Gothic"/>
              </a:rPr>
              <a:t>rivelano </a:t>
            </a:r>
            <a:r>
              <a:rPr lang="it-IT" dirty="0">
                <a:latin typeface="Century Gothic"/>
                <a:cs typeface="Century Gothic"/>
              </a:rPr>
              <a:t>un  grave malessere di fondo ma essi hanno il valore di un  </a:t>
            </a:r>
            <a:r>
              <a:rPr lang="it-IT" spc="-5" dirty="0">
                <a:latin typeface="Century Gothic"/>
                <a:cs typeface="Century Gothic"/>
              </a:rPr>
              <a:t>segnale lanciato, magari inconsciamente, dagli  adolescenti al mondo degli adulti, </a:t>
            </a:r>
            <a:r>
              <a:rPr lang="it-IT" dirty="0">
                <a:latin typeface="Century Gothic"/>
                <a:cs typeface="Century Gothic"/>
              </a:rPr>
              <a:t>una </a:t>
            </a:r>
            <a:r>
              <a:rPr lang="it-IT" spc="-5" dirty="0">
                <a:latin typeface="Century Gothic"/>
                <a:cs typeface="Century Gothic"/>
              </a:rPr>
              <a:t>richiesta di aiuto </a:t>
            </a:r>
            <a:r>
              <a:rPr lang="it-IT" spc="570" dirty="0">
                <a:latin typeface="Century Gothic"/>
                <a:cs typeface="Century Gothic"/>
              </a:rPr>
              <a:t> </a:t>
            </a:r>
            <a:r>
              <a:rPr lang="it-IT" dirty="0">
                <a:latin typeface="Century Gothic"/>
                <a:cs typeface="Century Gothic"/>
              </a:rPr>
              <a:t>che non può </a:t>
            </a:r>
            <a:r>
              <a:rPr lang="it-IT" spc="-5" dirty="0">
                <a:latin typeface="Century Gothic"/>
                <a:cs typeface="Century Gothic"/>
              </a:rPr>
              <a:t>essere</a:t>
            </a:r>
            <a:r>
              <a:rPr lang="it-IT" spc="-10" dirty="0">
                <a:latin typeface="Century Gothic"/>
                <a:cs typeface="Century Gothic"/>
              </a:rPr>
              <a:t> </a:t>
            </a:r>
            <a:r>
              <a:rPr lang="it-IT" spc="-5" dirty="0">
                <a:latin typeface="Century Gothic"/>
                <a:cs typeface="Century Gothic"/>
              </a:rPr>
              <a:t>disattesa.</a:t>
            </a:r>
            <a:endParaRPr lang="it-IT" dirty="0">
              <a:latin typeface="Century Gothic"/>
              <a:cs typeface="Century Gothic"/>
            </a:endParaRPr>
          </a:p>
          <a:p>
            <a:pPr marL="12700" marR="6985" algn="just">
              <a:lnSpc>
                <a:spcPct val="100000"/>
              </a:lnSpc>
              <a:spcBef>
                <a:spcPts val="30"/>
              </a:spcBef>
            </a:pPr>
            <a:r>
              <a:rPr lang="it-IT" b="1" spc="-5" dirty="0">
                <a:solidFill>
                  <a:srgbClr val="FF0000"/>
                </a:solidFill>
                <a:latin typeface="Century Gothic"/>
                <a:cs typeface="Century Gothic"/>
              </a:rPr>
              <a:t>Sono tanti </a:t>
            </a:r>
            <a:r>
              <a:rPr lang="it-IT" b="1" dirty="0">
                <a:solidFill>
                  <a:srgbClr val="FF0000"/>
                </a:solidFill>
                <a:latin typeface="Century Gothic"/>
                <a:cs typeface="Century Gothic"/>
              </a:rPr>
              <a:t>i </a:t>
            </a:r>
            <a:r>
              <a:rPr lang="it-IT" b="1" spc="-5" dirty="0">
                <a:solidFill>
                  <a:srgbClr val="FF0000"/>
                </a:solidFill>
                <a:latin typeface="Century Gothic"/>
                <a:cs typeface="Century Gothic"/>
              </a:rPr>
              <a:t>ragazzi </a:t>
            </a:r>
            <a:r>
              <a:rPr lang="it-IT" dirty="0">
                <a:latin typeface="Century Gothic"/>
                <a:cs typeface="Century Gothic"/>
              </a:rPr>
              <a:t>che </a:t>
            </a:r>
            <a:r>
              <a:rPr lang="it-IT" spc="-5" dirty="0">
                <a:latin typeface="Century Gothic"/>
                <a:cs typeface="Century Gothic"/>
              </a:rPr>
              <a:t>hanno paura di crescere </a:t>
            </a:r>
            <a:r>
              <a:rPr lang="it-IT" dirty="0">
                <a:latin typeface="Century Gothic"/>
                <a:cs typeface="Century Gothic"/>
              </a:rPr>
              <a:t>e </a:t>
            </a:r>
            <a:r>
              <a:rPr lang="it-IT" spc="-5" dirty="0">
                <a:latin typeface="Century Gothic"/>
                <a:cs typeface="Century Gothic"/>
              </a:rPr>
              <a:t>non  </a:t>
            </a:r>
            <a:r>
              <a:rPr lang="it-IT" dirty="0">
                <a:latin typeface="Century Gothic"/>
                <a:cs typeface="Century Gothic"/>
              </a:rPr>
              <a:t>sanno guardare con serenità al proprio</a:t>
            </a:r>
            <a:r>
              <a:rPr lang="it-IT" spc="-40" dirty="0">
                <a:latin typeface="Century Gothic"/>
                <a:cs typeface="Century Gothic"/>
              </a:rPr>
              <a:t> </a:t>
            </a:r>
            <a:r>
              <a:rPr lang="it-IT" dirty="0">
                <a:latin typeface="Century Gothic"/>
                <a:cs typeface="Century Gothic"/>
              </a:rPr>
              <a:t>futuro.</a:t>
            </a: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Sorgere di comportamenti devianti</a:t>
            </a:r>
          </a:p>
        </p:txBody>
      </p:sp>
      <p:pic>
        <p:nvPicPr>
          <p:cNvPr id="4098" name="Picture 2" descr="C:\Users\Master\Desktop\4.jpg"/>
          <p:cNvPicPr>
            <a:picLocks noChangeAspect="1" noChangeArrowheads="1"/>
          </p:cNvPicPr>
          <p:nvPr/>
        </p:nvPicPr>
        <p:blipFill>
          <a:blip r:embed="rId2" cstate="print"/>
          <a:srcRect/>
          <a:stretch>
            <a:fillRect/>
          </a:stretch>
        </p:blipFill>
        <p:spPr bwMode="auto">
          <a:xfrm>
            <a:off x="165100" y="2019300"/>
            <a:ext cx="4369349" cy="29718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6</a:t>
            </a:fld>
            <a:endParaRPr lang="it-IT"/>
          </a:p>
        </p:txBody>
      </p:sp>
      <p:sp>
        <p:nvSpPr>
          <p:cNvPr id="7" name="CasellaDiTesto 6"/>
          <p:cNvSpPr txBox="1"/>
          <p:nvPr/>
        </p:nvSpPr>
        <p:spPr>
          <a:xfrm>
            <a:off x="317500" y="1485900"/>
            <a:ext cx="6172200" cy="4154984"/>
          </a:xfrm>
          <a:prstGeom prst="rect">
            <a:avLst/>
          </a:prstGeom>
          <a:solidFill>
            <a:srgbClr val="FFFF00"/>
          </a:solidFill>
          <a:ln w="25400">
            <a:solidFill>
              <a:schemeClr val="accent1"/>
            </a:solidFill>
          </a:ln>
        </p:spPr>
        <p:txBody>
          <a:bodyPr wrap="square" rtlCol="0">
            <a:spAutoFit/>
          </a:bodyPr>
          <a:lstStyle/>
          <a:p>
            <a:pPr marL="12700" marR="6985" algn="just">
              <a:lnSpc>
                <a:spcPct val="100000"/>
              </a:lnSpc>
              <a:spcBef>
                <a:spcPts val="105"/>
              </a:spcBef>
            </a:pPr>
            <a:r>
              <a:rPr lang="it-IT" sz="2400" b="1" dirty="0">
                <a:solidFill>
                  <a:srgbClr val="FF0000"/>
                </a:solidFill>
              </a:rPr>
              <a:t>Oggi due </a:t>
            </a:r>
            <a:r>
              <a:rPr lang="it-IT" sz="2400" dirty="0"/>
              <a:t>sono le</a:t>
            </a:r>
            <a:r>
              <a:rPr lang="it-IT" sz="2400" b="1" dirty="0"/>
              <a:t> </a:t>
            </a:r>
            <a:r>
              <a:rPr lang="it-IT" sz="2400" dirty="0"/>
              <a:t>tendenze psicopatologiche emergenti: </a:t>
            </a:r>
            <a:r>
              <a:rPr lang="it-IT" sz="2400" b="1" dirty="0"/>
              <a:t>i casi di ritiro sociale</a:t>
            </a:r>
            <a:r>
              <a:rPr lang="it-IT" sz="2400" dirty="0"/>
              <a:t>, dove i ragazzi rinunciano addirittura ad andare a scuola; e dall'altra </a:t>
            </a:r>
            <a:r>
              <a:rPr lang="it-IT" sz="2400" b="1" dirty="0"/>
              <a:t>l'abuso di sostanze stupefacenti, </a:t>
            </a:r>
            <a:r>
              <a:rPr lang="it-IT" sz="2400" dirty="0"/>
              <a:t>intese però come “perdite programmate di controllo”. </a:t>
            </a:r>
          </a:p>
          <a:p>
            <a:pPr marL="12700" marR="6985" algn="just">
              <a:lnSpc>
                <a:spcPct val="100000"/>
              </a:lnSpc>
              <a:spcBef>
                <a:spcPts val="105"/>
              </a:spcBef>
            </a:pPr>
            <a:r>
              <a:rPr lang="it-IT" sz="2400" b="1" dirty="0">
                <a:solidFill>
                  <a:srgbClr val="FF0000"/>
                </a:solidFill>
              </a:rPr>
              <a:t>Il presupposto </a:t>
            </a:r>
            <a:r>
              <a:rPr lang="it-IT" sz="2400" dirty="0"/>
              <a:t>è che qualsiasi ragazzo (ma anche un adulto) che sviluppa una fase di abuso non lo fa per stare peggio, per perdere un equilibrio, ma per mantenere l'unico equilibrio per lui possibile.</a:t>
            </a:r>
            <a:endParaRPr lang="it-IT" sz="2400" dirty="0">
              <a:latin typeface="Century Gothic"/>
              <a:cs typeface="Century Gothic"/>
            </a:endParaRP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Due tendenze preoccupanti</a:t>
            </a: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6642100" y="2095500"/>
            <a:ext cx="3871123" cy="28956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7</a:t>
            </a:fld>
            <a:endParaRPr lang="it-IT"/>
          </a:p>
        </p:txBody>
      </p:sp>
      <p:sp>
        <p:nvSpPr>
          <p:cNvPr id="7" name="CasellaDiTesto 6"/>
          <p:cNvSpPr txBox="1"/>
          <p:nvPr/>
        </p:nvSpPr>
        <p:spPr>
          <a:xfrm>
            <a:off x="4737100" y="1485900"/>
            <a:ext cx="5638800" cy="4093428"/>
          </a:xfrm>
          <a:prstGeom prst="rect">
            <a:avLst/>
          </a:prstGeom>
          <a:solidFill>
            <a:srgbClr val="FFFF00"/>
          </a:solidFill>
          <a:ln w="25400">
            <a:solidFill>
              <a:schemeClr val="accent1"/>
            </a:solidFill>
          </a:ln>
        </p:spPr>
        <p:txBody>
          <a:bodyPr wrap="square" rtlCol="0">
            <a:spAutoFit/>
          </a:bodyPr>
          <a:lstStyle/>
          <a:p>
            <a:pPr algn="just"/>
            <a:r>
              <a:rPr lang="it-IT" sz="2000" b="1" dirty="0">
                <a:solidFill>
                  <a:srgbClr val="FF0000"/>
                </a:solidFill>
              </a:rPr>
              <a:t>Una risposta </a:t>
            </a:r>
            <a:r>
              <a:rPr lang="it-IT" sz="2000" dirty="0"/>
              <a:t>al disagio moderno dei ragazzi</a:t>
            </a:r>
            <a:r>
              <a:rPr lang="it-IT" sz="2000" b="1" dirty="0"/>
              <a:t> </a:t>
            </a:r>
            <a:r>
              <a:rPr lang="it-IT" sz="2000" dirty="0"/>
              <a:t>è il </a:t>
            </a:r>
            <a:r>
              <a:rPr lang="it-IT" sz="2000" b="1" dirty="0"/>
              <a:t>ritiro sociale</a:t>
            </a:r>
            <a:r>
              <a:rPr lang="it-IT" sz="2000" dirty="0"/>
              <a:t>. </a:t>
            </a:r>
          </a:p>
          <a:p>
            <a:pPr algn="just"/>
            <a:r>
              <a:rPr lang="it-IT" sz="2000" b="1" dirty="0">
                <a:solidFill>
                  <a:srgbClr val="FF0000"/>
                </a:solidFill>
              </a:rPr>
              <a:t>I giovani </a:t>
            </a:r>
            <a:r>
              <a:rPr lang="it-IT" sz="2000" dirty="0"/>
              <a:t>cominciano dall'abbandonare lo sport che praticano e finiscono con lo smettere di andare a scuola, passando anche 20 ore attaccati a un computer per giocare. </a:t>
            </a:r>
          </a:p>
          <a:p>
            <a:pPr algn="just"/>
            <a:r>
              <a:rPr lang="it-IT" sz="2000" b="1" dirty="0">
                <a:solidFill>
                  <a:srgbClr val="FF0000"/>
                </a:solidFill>
              </a:rPr>
              <a:t>Spesso</a:t>
            </a:r>
            <a:r>
              <a:rPr lang="it-IT" sz="2000" dirty="0"/>
              <a:t> si tratta di</a:t>
            </a:r>
            <a:r>
              <a:rPr lang="it-IT" sz="2000" b="1" dirty="0"/>
              <a:t> giochi online molto violenti</a:t>
            </a:r>
            <a:r>
              <a:rPr lang="it-IT" sz="2000" dirty="0"/>
              <a:t>, che utilizzano per esternare la loro </a:t>
            </a:r>
            <a:r>
              <a:rPr lang="it-IT" sz="2000" b="1" dirty="0"/>
              <a:t>aggressività.</a:t>
            </a:r>
          </a:p>
          <a:p>
            <a:pPr algn="just"/>
            <a:r>
              <a:rPr lang="it-IT" sz="2000" b="1" dirty="0">
                <a:solidFill>
                  <a:srgbClr val="FF0000"/>
                </a:solidFill>
              </a:rPr>
              <a:t>In genere, </a:t>
            </a:r>
            <a:r>
              <a:rPr lang="it-IT" sz="2000" dirty="0"/>
              <a:t>infatti, si tratta di ragazzi repressi che non hanno la possibilità di esprimere la loro aggressività e che non riescono a gestire la rabbia.</a:t>
            </a:r>
          </a:p>
          <a:p>
            <a:pPr algn="just"/>
            <a:r>
              <a:rPr lang="it-IT" sz="2000" b="1" dirty="0">
                <a:solidFill>
                  <a:srgbClr val="FF0000"/>
                </a:solidFill>
              </a:rPr>
              <a:t>Così preferiscono</a:t>
            </a:r>
            <a:r>
              <a:rPr lang="it-IT" sz="2000" dirty="0"/>
              <a:t> </a:t>
            </a:r>
            <a:r>
              <a:rPr lang="it-IT" sz="2000" b="1" dirty="0"/>
              <a:t>allontanarsi dal mondo</a:t>
            </a:r>
            <a:r>
              <a:rPr lang="it-IT" sz="2000" dirty="0"/>
              <a:t>, per evitare di esplodere.</a:t>
            </a:r>
            <a:endParaRPr lang="it-IT" sz="2400" dirty="0"/>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IL RITIRO SOCIALE dei ragazzi di oggi</a:t>
            </a:r>
          </a:p>
        </p:txBody>
      </p:sp>
      <p:pic>
        <p:nvPicPr>
          <p:cNvPr id="3074" name="Picture 2" descr="C:\Users\Master\Desktop\3.jpg"/>
          <p:cNvPicPr>
            <a:picLocks noChangeAspect="1" noChangeArrowheads="1"/>
          </p:cNvPicPr>
          <p:nvPr/>
        </p:nvPicPr>
        <p:blipFill>
          <a:blip r:embed="rId2" cstate="print"/>
          <a:srcRect l="9987" r="3458"/>
          <a:stretch>
            <a:fillRect/>
          </a:stretch>
        </p:blipFill>
        <p:spPr bwMode="auto">
          <a:xfrm>
            <a:off x="241300" y="1638300"/>
            <a:ext cx="4402667" cy="3810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1000"/>
                                        <p:tgtEl>
                                          <p:spTgt spid="7">
                                            <p:txEl>
                                              <p:pRg st="4" end="4"/>
                                            </p:txEl>
                                          </p:spTgt>
                                        </p:tgtEl>
                                      </p:cBhvr>
                                    </p:animEffect>
                                    <p:anim calcmode="lin" valueType="num">
                                      <p:cBhvr>
                                        <p:cTn id="4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8</a:t>
            </a:fld>
            <a:endParaRPr lang="it-IT"/>
          </a:p>
        </p:txBody>
      </p:sp>
      <p:sp>
        <p:nvSpPr>
          <p:cNvPr id="7" name="CasellaDiTesto 6"/>
          <p:cNvSpPr txBox="1"/>
          <p:nvPr/>
        </p:nvSpPr>
        <p:spPr>
          <a:xfrm>
            <a:off x="317500" y="1310819"/>
            <a:ext cx="6858000" cy="4401205"/>
          </a:xfrm>
          <a:prstGeom prst="rect">
            <a:avLst/>
          </a:prstGeom>
          <a:solidFill>
            <a:srgbClr val="FFFF00"/>
          </a:solidFill>
          <a:ln w="25400">
            <a:solidFill>
              <a:schemeClr val="accent1"/>
            </a:solidFill>
          </a:ln>
        </p:spPr>
        <p:txBody>
          <a:bodyPr wrap="square" rtlCol="0">
            <a:spAutoFit/>
          </a:bodyPr>
          <a:lstStyle/>
          <a:p>
            <a:pPr algn="just"/>
            <a:r>
              <a:rPr lang="it-IT" sz="2000" b="1" dirty="0">
                <a:solidFill>
                  <a:srgbClr val="FF0000"/>
                </a:solidFill>
              </a:rPr>
              <a:t>La stessa cosa, </a:t>
            </a:r>
            <a:r>
              <a:rPr lang="it-IT" sz="2000" dirty="0"/>
              <a:t>ma con modalità differenti, accade ai ragazzi che fanno abuso di sostanze stupefacenti. </a:t>
            </a:r>
          </a:p>
          <a:p>
            <a:pPr algn="just"/>
            <a:r>
              <a:rPr lang="it-IT" sz="2000" b="1" dirty="0">
                <a:solidFill>
                  <a:srgbClr val="FF0000"/>
                </a:solidFill>
              </a:rPr>
              <a:t>La moda </a:t>
            </a:r>
            <a:r>
              <a:rPr lang="it-IT" sz="2000" dirty="0"/>
              <a:t>è quella di mischiare diverse droghe, ma non per una ricerca del piacere, come accadeva in passato con la cocaina: </a:t>
            </a:r>
            <a:r>
              <a:rPr lang="it-IT" sz="2000" b="1" dirty="0"/>
              <a:t>oggi ci si droga in sequenza e in combinazione</a:t>
            </a:r>
            <a:r>
              <a:rPr lang="it-IT" sz="2000" dirty="0"/>
              <a:t>, unendo musiche, circostanze, compagnie e luoghi ad hoc per programmare” come stare.</a:t>
            </a:r>
          </a:p>
          <a:p>
            <a:pPr algn="just"/>
            <a:r>
              <a:rPr lang="it-IT" sz="2000" b="1" dirty="0">
                <a:solidFill>
                  <a:srgbClr val="FF0000"/>
                </a:solidFill>
              </a:rPr>
              <a:t>Questi ragazzi, </a:t>
            </a:r>
            <a:r>
              <a:rPr lang="it-IT" sz="2000" dirty="0"/>
              <a:t>al pari dei “ritirati sociali”, sono caratterizzati da un'</a:t>
            </a:r>
            <a:r>
              <a:rPr lang="it-IT" sz="2000" b="1" dirty="0"/>
              <a:t>incapacità di tollerare gli stati emotivi </a:t>
            </a:r>
            <a:r>
              <a:rPr lang="it-IT" sz="2000" dirty="0"/>
              <a:t>e quindi li pianificano per evitare di doverli gestire all'improvviso. </a:t>
            </a:r>
          </a:p>
          <a:p>
            <a:pPr algn="just"/>
            <a:r>
              <a:rPr lang="it-IT" sz="2000" b="1" dirty="0">
                <a:solidFill>
                  <a:srgbClr val="FF0000"/>
                </a:solidFill>
              </a:rPr>
              <a:t>Il difetto delle emozioni, </a:t>
            </a:r>
            <a:r>
              <a:rPr lang="it-IT" sz="2000" dirty="0"/>
              <a:t>infatti, è che sono spontanee: non si può sapere quando si balbetterà o quando verrà la tachicardia. </a:t>
            </a: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Il </a:t>
            </a:r>
            <a:r>
              <a:rPr lang="it-IT" sz="2400" b="1" dirty="0" err="1">
                <a:solidFill>
                  <a:srgbClr val="0070C0"/>
                </a:solidFill>
              </a:rPr>
              <a:t>Poliabuso</a:t>
            </a:r>
            <a:endParaRPr lang="it-IT" sz="2400" dirty="0">
              <a:solidFill>
                <a:srgbClr val="0070C0"/>
              </a:solidFill>
            </a:endParaRPr>
          </a:p>
        </p:txBody>
      </p:sp>
      <p:pic>
        <p:nvPicPr>
          <p:cNvPr id="4098" name="Picture 2" descr="C:\Users\Master\Desktop\4.jpg"/>
          <p:cNvPicPr>
            <a:picLocks noChangeAspect="1" noChangeArrowheads="1"/>
          </p:cNvPicPr>
          <p:nvPr/>
        </p:nvPicPr>
        <p:blipFill>
          <a:blip r:embed="rId2" cstate="print"/>
          <a:srcRect/>
          <a:stretch>
            <a:fillRect/>
          </a:stretch>
        </p:blipFill>
        <p:spPr bwMode="auto">
          <a:xfrm>
            <a:off x="7251700" y="2476500"/>
            <a:ext cx="3256221" cy="1905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212095"/>
            <a:ext cx="10058400" cy="629018"/>
          </a:xfrm>
          <a:prstGeom prst="rect">
            <a:avLst/>
          </a:prstGeom>
        </p:spPr>
        <p:txBody>
          <a:bodyPr vert="horz" wrap="square" lIns="0" tIns="13335" rIns="0" bIns="0" rtlCol="0">
            <a:spAutoFit/>
          </a:bodyPr>
          <a:lstStyle/>
          <a:p>
            <a:pPr marL="12700" marR="5080" algn="ctr">
              <a:lnSpc>
                <a:spcPct val="100000"/>
              </a:lnSpc>
              <a:spcBef>
                <a:spcPts val="105"/>
              </a:spcBef>
            </a:pPr>
            <a:r>
              <a:rPr sz="4000" b="1" dirty="0">
                <a:solidFill>
                  <a:srgbClr val="FF0000"/>
                </a:solidFill>
              </a:rPr>
              <a:t>Il </a:t>
            </a:r>
            <a:r>
              <a:rPr sz="4000" b="1" dirty="0" err="1">
                <a:solidFill>
                  <a:srgbClr val="FF0000"/>
                </a:solidFill>
              </a:rPr>
              <a:t>disagio</a:t>
            </a:r>
            <a:r>
              <a:rPr sz="4000" b="1" dirty="0">
                <a:solidFill>
                  <a:srgbClr val="FF0000"/>
                </a:solidFill>
              </a:rPr>
              <a:t> </a:t>
            </a:r>
            <a:r>
              <a:rPr lang="it-IT" sz="4000" b="1" dirty="0">
                <a:solidFill>
                  <a:srgbClr val="FF0000"/>
                </a:solidFill>
              </a:rPr>
              <a:t>adolescenziale</a:t>
            </a:r>
            <a:endParaRPr sz="4000" b="1" dirty="0">
              <a:solidFill>
                <a:srgbClr val="FF0000"/>
              </a:solidFill>
            </a:endParaRPr>
          </a:p>
        </p:txBody>
      </p:sp>
      <p:sp>
        <p:nvSpPr>
          <p:cNvPr id="4" name="Segnaposto data 3"/>
          <p:cNvSpPr>
            <a:spLocks noGrp="1"/>
          </p:cNvSpPr>
          <p:nvPr>
            <p:ph type="dt" sz="half" idx="10"/>
          </p:nvPr>
        </p:nvSpPr>
        <p:spPr/>
        <p:txBody>
          <a:bodyPr/>
          <a:lstStyle/>
          <a:p>
            <a:fld id="{C41BD2CC-163F-4ACF-9103-8C0FCCDF7321}" type="datetime1">
              <a:rPr lang="en-US" smtClean="0"/>
              <a:pPr/>
              <a:t>11/7/2022</a:t>
            </a:fld>
            <a:endParaRPr lang="en-US"/>
          </a:p>
        </p:txBody>
      </p:sp>
      <p:sp>
        <p:nvSpPr>
          <p:cNvPr id="5" name="Segnaposto numero diapositiva 4"/>
          <p:cNvSpPr>
            <a:spLocks noGrp="1"/>
          </p:cNvSpPr>
          <p:nvPr>
            <p:ph type="sldNum" sz="quarter" idx="12"/>
          </p:nvPr>
        </p:nvSpPr>
        <p:spPr/>
        <p:txBody>
          <a:bodyPr/>
          <a:lstStyle/>
          <a:p>
            <a:fld id="{B6F15528-21DE-4FAA-801E-634DDDAF4B2B}" type="slidenum">
              <a:rPr lang="it-IT" smtClean="0"/>
              <a:pPr/>
              <a:t>9</a:t>
            </a:fld>
            <a:endParaRPr lang="it-IT"/>
          </a:p>
        </p:txBody>
      </p:sp>
      <p:sp>
        <p:nvSpPr>
          <p:cNvPr id="7" name="CasellaDiTesto 6"/>
          <p:cNvSpPr txBox="1"/>
          <p:nvPr/>
        </p:nvSpPr>
        <p:spPr>
          <a:xfrm>
            <a:off x="3289300" y="1409700"/>
            <a:ext cx="7086600" cy="4031873"/>
          </a:xfrm>
          <a:prstGeom prst="rect">
            <a:avLst/>
          </a:prstGeom>
          <a:solidFill>
            <a:srgbClr val="FFFF00"/>
          </a:solidFill>
          <a:ln w="25400">
            <a:solidFill>
              <a:schemeClr val="accent1"/>
            </a:solidFill>
          </a:ln>
        </p:spPr>
        <p:txBody>
          <a:bodyPr wrap="square" rtlCol="0">
            <a:spAutoFit/>
          </a:bodyPr>
          <a:lstStyle/>
          <a:p>
            <a:pPr algn="just"/>
            <a:r>
              <a:rPr lang="it-IT" sz="1600" b="1" dirty="0">
                <a:solidFill>
                  <a:srgbClr val="FF0000"/>
                </a:solidFill>
              </a:rPr>
              <a:t>Ma qual è il motivo</a:t>
            </a:r>
            <a:r>
              <a:rPr lang="it-IT" sz="1600" b="1" dirty="0"/>
              <a:t> </a:t>
            </a:r>
            <a:r>
              <a:rPr lang="it-IT" sz="1600" dirty="0"/>
              <a:t>di questi comportamenti? «</a:t>
            </a:r>
            <a:r>
              <a:rPr lang="it-IT" sz="1600" b="1" dirty="0"/>
              <a:t>Soprattutto l'assenza dei genitori</a:t>
            </a:r>
            <a:r>
              <a:rPr lang="it-IT" sz="1600" dirty="0"/>
              <a:t>, che con gli strumenti moderni hanno trovato nuove forme per stare lontani dai loro figli. </a:t>
            </a:r>
          </a:p>
          <a:p>
            <a:pPr algn="just"/>
            <a:r>
              <a:rPr lang="it-IT" sz="1600" b="1" dirty="0">
                <a:solidFill>
                  <a:srgbClr val="FF0000"/>
                </a:solidFill>
              </a:rPr>
              <a:t>Guardano lo schermo </a:t>
            </a:r>
            <a:r>
              <a:rPr lang="it-IT" sz="1600" dirty="0"/>
              <a:t>del cellulare ogni 3 minuti senza un motivo preciso, ma perché è diminuita la loro capacità di stare da soli e di attendere. </a:t>
            </a:r>
          </a:p>
          <a:p>
            <a:pPr algn="just"/>
            <a:r>
              <a:rPr lang="it-IT" sz="1600" b="1" dirty="0">
                <a:solidFill>
                  <a:srgbClr val="FF0000"/>
                </a:solidFill>
              </a:rPr>
              <a:t>I nuovi mezzi </a:t>
            </a:r>
            <a:r>
              <a:rPr lang="it-IT" sz="1600" dirty="0"/>
              <a:t>ci hanno reso tutti più compulsivi. In queste nuove forme di assenza, </a:t>
            </a:r>
            <a:r>
              <a:rPr lang="it-IT" sz="1600" b="1" dirty="0"/>
              <a:t>la presenza per i ragazzi è garantita sempre più dalla tecnologia</a:t>
            </a:r>
            <a:r>
              <a:rPr lang="it-IT" sz="1600" dirty="0"/>
              <a:t>.</a:t>
            </a:r>
          </a:p>
          <a:p>
            <a:pPr algn="just"/>
            <a:r>
              <a:rPr lang="it-IT" sz="1600" b="1" dirty="0">
                <a:solidFill>
                  <a:srgbClr val="FF0000"/>
                </a:solidFill>
              </a:rPr>
              <a:t>Pensiamo a che baby-sitter </a:t>
            </a:r>
            <a:r>
              <a:rPr lang="it-IT" sz="1600" dirty="0"/>
              <a:t>meravigliosa è un'</a:t>
            </a:r>
            <a:r>
              <a:rPr lang="it-IT" sz="1600" dirty="0" err="1"/>
              <a:t>app</a:t>
            </a:r>
            <a:r>
              <a:rPr lang="it-IT" sz="1600" dirty="0"/>
              <a:t> o la console dei giochi. Una delle frasi tipiche delle mamme e papà moderni è: “davanti al computer mio figlio non si vede e non si sente”. Peccato che</a:t>
            </a:r>
            <a:r>
              <a:rPr lang="it-IT" sz="1600" b="1" dirty="0"/>
              <a:t> i piccoli abbiano proprio bisogno di essere visti e pensati</a:t>
            </a:r>
            <a:r>
              <a:rPr lang="it-IT" sz="1600" dirty="0"/>
              <a:t>.</a:t>
            </a:r>
          </a:p>
          <a:p>
            <a:pPr algn="just"/>
            <a:r>
              <a:rPr lang="it-IT" sz="1600" b="1" dirty="0">
                <a:solidFill>
                  <a:srgbClr val="FF0000"/>
                </a:solidFill>
              </a:rPr>
              <a:t>Quando li lasciamo da soli </a:t>
            </a:r>
            <a:r>
              <a:rPr lang="it-IT" sz="1600" dirty="0"/>
              <a:t>con questi strumenti si </a:t>
            </a:r>
            <a:r>
              <a:rPr lang="it-IT" sz="1600" b="1" dirty="0"/>
              <a:t>dissociano</a:t>
            </a:r>
            <a:r>
              <a:rPr lang="it-IT" sz="1600" dirty="0"/>
              <a:t>, uno stato che è anche normale, ma la cui pericolosità dipende dalla durata. </a:t>
            </a:r>
          </a:p>
          <a:p>
            <a:pPr algn="just"/>
            <a:r>
              <a:rPr lang="it-IT" sz="1600" b="1" dirty="0">
                <a:solidFill>
                  <a:srgbClr val="FF0000"/>
                </a:solidFill>
              </a:rPr>
              <a:t>Una situazione</a:t>
            </a:r>
            <a:r>
              <a:rPr lang="it-IT" sz="1600" b="1" dirty="0"/>
              <a:t> </a:t>
            </a:r>
            <a:r>
              <a:rPr lang="it-IT" sz="1600" dirty="0"/>
              <a:t>che per fortuna è </a:t>
            </a:r>
            <a:r>
              <a:rPr lang="it-IT" sz="1600" b="1" dirty="0"/>
              <a:t>reversibile</a:t>
            </a:r>
            <a:r>
              <a:rPr lang="it-IT" sz="1600" dirty="0"/>
              <a:t>: non c'è nessun bambino, infatti, che preferisca giocare con il computer piuttosto che stare con i genitori. Tutto sta alla disponibilità di questi ultimi.</a:t>
            </a:r>
          </a:p>
        </p:txBody>
      </p:sp>
      <p:sp>
        <p:nvSpPr>
          <p:cNvPr id="8" name="CasellaDiTesto 7"/>
          <p:cNvSpPr txBox="1"/>
          <p:nvPr/>
        </p:nvSpPr>
        <p:spPr>
          <a:xfrm>
            <a:off x="1003300" y="876300"/>
            <a:ext cx="8686800" cy="461665"/>
          </a:xfrm>
          <a:prstGeom prst="rect">
            <a:avLst/>
          </a:prstGeom>
          <a:noFill/>
        </p:spPr>
        <p:txBody>
          <a:bodyPr wrap="square" rtlCol="0">
            <a:spAutoFit/>
          </a:bodyPr>
          <a:lstStyle/>
          <a:p>
            <a:pPr algn="ctr"/>
            <a:r>
              <a:rPr lang="it-IT" sz="2400" b="1" dirty="0">
                <a:solidFill>
                  <a:srgbClr val="0070C0"/>
                </a:solidFill>
              </a:rPr>
              <a:t>Pesa molto l’assenza dei genitori</a:t>
            </a:r>
            <a:endParaRPr lang="it-IT" sz="2400" dirty="0">
              <a:solidFill>
                <a:srgbClr val="0070C0"/>
              </a:solidFill>
            </a:endParaRPr>
          </a:p>
        </p:txBody>
      </p:sp>
      <p:pic>
        <p:nvPicPr>
          <p:cNvPr id="5122" name="Picture 2" descr="C:\Users\Master\Desktop\5.jpg"/>
          <p:cNvPicPr>
            <a:picLocks noChangeAspect="1" noChangeArrowheads="1"/>
          </p:cNvPicPr>
          <p:nvPr/>
        </p:nvPicPr>
        <p:blipFill>
          <a:blip r:embed="rId2" cstate="print"/>
          <a:srcRect/>
          <a:stretch>
            <a:fillRect/>
          </a:stretch>
        </p:blipFill>
        <p:spPr bwMode="auto">
          <a:xfrm>
            <a:off x="241300" y="2400300"/>
            <a:ext cx="2868930" cy="22860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Effect transition="in" filter="fade">
                                      <p:cBhvr>
                                        <p:cTn id="41" dur="1000"/>
                                        <p:tgtEl>
                                          <p:spTgt spid="7">
                                            <p:txEl>
                                              <p:pRg st="3" end="3"/>
                                            </p:txEl>
                                          </p:spTgt>
                                        </p:tgtEl>
                                      </p:cBhvr>
                                    </p:animEffect>
                                    <p:anim calcmode="lin" valueType="num">
                                      <p:cBhvr>
                                        <p:cTn id="4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1000"/>
                                        <p:tgtEl>
                                          <p:spTgt spid="7">
                                            <p:txEl>
                                              <p:pRg st="4" end="4"/>
                                            </p:txEl>
                                          </p:spTgt>
                                        </p:tgtEl>
                                      </p:cBhvr>
                                    </p:animEffect>
                                    <p:anim calcmode="lin" valueType="num">
                                      <p:cBhvr>
                                        <p:cTn id="4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animEffect transition="in" filter="fade">
                                      <p:cBhvr>
                                        <p:cTn id="55" dur="1000"/>
                                        <p:tgtEl>
                                          <p:spTgt spid="7">
                                            <p:txEl>
                                              <p:pRg st="5" end="5"/>
                                            </p:txEl>
                                          </p:spTgt>
                                        </p:tgtEl>
                                      </p:cBhvr>
                                    </p:animEffect>
                                    <p:anim calcmode="lin" valueType="num">
                                      <p:cBhvr>
                                        <p:cTn id="5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505</TotalTime>
  <Words>2576</Words>
  <Application>Microsoft Office PowerPoint</Application>
  <PresentationFormat>Personalizzato</PresentationFormat>
  <Paragraphs>211</Paragraphs>
  <Slides>27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27</vt:i4>
      </vt:variant>
    </vt:vector>
  </HeadingPairs>
  <TitlesOfParts>
    <vt:vector size="33" baseType="lpstr">
      <vt:lpstr>Arial</vt:lpstr>
      <vt:lpstr>Calibri</vt:lpstr>
      <vt:lpstr>Century Gothic</vt:lpstr>
      <vt:lpstr>Constantia</vt:lpstr>
      <vt:lpstr>Wingdings 2</vt:lpstr>
      <vt:lpstr>Equinozio</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lpstr>Il disagio adolescenziale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disagio adolescenziale</dc:title>
  <dc:creator>Francesco Cannizzaro</dc:creator>
  <cp:lastModifiedBy>Franco</cp:lastModifiedBy>
  <cp:revision>56</cp:revision>
  <dcterms:created xsi:type="dcterms:W3CDTF">2020-04-24T12:35:15Z</dcterms:created>
  <dcterms:modified xsi:type="dcterms:W3CDTF">2022-11-07T10:32:16Z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2020-04-24T00:00:00Z</vt:filetime>
  </property>
</Properties>
</file>